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78" r:id="rId3"/>
  </p:sldMasterIdLst>
  <p:sldIdLst>
    <p:sldId id="256" r:id="rId4"/>
    <p:sldId id="296" r:id="rId5"/>
    <p:sldId id="299" r:id="rId6"/>
    <p:sldId id="309" r:id="rId7"/>
    <p:sldId id="297" r:id="rId8"/>
    <p:sldId id="313" r:id="rId9"/>
    <p:sldId id="310" r:id="rId10"/>
    <p:sldId id="314" r:id="rId11"/>
    <p:sldId id="311" r:id="rId12"/>
    <p:sldId id="315" r:id="rId13"/>
    <p:sldId id="312" r:id="rId14"/>
    <p:sldId id="316" r:id="rId15"/>
    <p:sldId id="317" r:id="rId16"/>
    <p:sldId id="318" r:id="rId17"/>
    <p:sldId id="319" r:id="rId18"/>
    <p:sldId id="321" r:id="rId19"/>
    <p:sldId id="301" r:id="rId20"/>
    <p:sldId id="306" r:id="rId21"/>
    <p:sldId id="307" r:id="rId22"/>
    <p:sldId id="320" r:id="rId23"/>
    <p:sldId id="308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6213"/>
    <a:srgbClr val="18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3883" autoAdjust="0"/>
  </p:normalViewPr>
  <p:slideViewPr>
    <p:cSldViewPr snapToGrid="0">
      <p:cViewPr varScale="1">
        <p:scale>
          <a:sx n="81" d="100"/>
          <a:sy n="81" d="100"/>
        </p:scale>
        <p:origin x="77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8AC106-9953-4DC3-9AD8-DBD925ABC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4859445-4B75-4DCC-960E-B1A5D7164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3CFEF2-E32A-430D-BFEF-795C2FB73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573A8-471C-469E-BBBD-321B744C18EE}" type="datetimeFigureOut">
              <a:rPr lang="zh-TW" altLang="en-US" smtClean="0"/>
              <a:t>2022/1/5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2331B1-BE5C-49BD-888A-AC706DB12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5EC536-899A-480D-9512-25960D609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E43B-2101-468E-9C84-E290BA7D8E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242566"/>
      </p:ext>
    </p:extLst>
  </p:cSld>
  <p:clrMapOvr>
    <a:masterClrMapping/>
  </p:clrMapOvr>
  <p:transition spd="med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9B4B15-F124-4DB9-97BB-A908309A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BB294E8-1117-4AE8-B859-DC2ACAC2A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B20E26-B808-47C0-BC67-0FA5823F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573A8-471C-469E-BBBD-321B744C18EE}" type="datetimeFigureOut">
              <a:rPr lang="zh-TW" altLang="en-US" smtClean="0"/>
              <a:t>2022/1/5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46F24E-8031-4380-9A10-956773F5F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9CDAF6-D244-49DF-B4F8-6A874C6D4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E43B-2101-468E-9C84-E290BA7D8E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840604"/>
      </p:ext>
    </p:extLst>
  </p:cSld>
  <p:clrMapOvr>
    <a:masterClrMapping/>
  </p:clrMapOvr>
  <p:transition spd="med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A6EEC9B-D21B-4E90-9D77-441867C9E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A3EEB7F-E91E-449B-96F5-E5733754A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7CC716-2C17-4E9F-9C64-5DE6EBFC8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573A8-471C-469E-BBBD-321B744C18EE}" type="datetimeFigureOut">
              <a:rPr lang="zh-TW" altLang="en-US" smtClean="0"/>
              <a:t>2022/1/5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16CA417-AB8F-4273-A157-946176900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EDFB9D-BFD7-4473-9B37-32C307D22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E43B-2101-468E-9C84-E290BA7D8E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290753"/>
      </p:ext>
    </p:extLst>
  </p:cSld>
  <p:clrMapOvr>
    <a:masterClrMapping/>
  </p:clrMapOvr>
  <p:transition spd="med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50992977"/>
      </p:ext>
    </p:extLst>
  </p:cSld>
  <p:clrMapOvr>
    <a:masterClrMapping/>
  </p:clrMapOvr>
  <p:transition spd="med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16821660"/>
      </p:ext>
    </p:extLst>
  </p:cSld>
  <p:clrMapOvr>
    <a:masterClrMapping/>
  </p:clrMapOvr>
  <p:transition spd="med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501341"/>
            <a:ext cx="12192000" cy="3566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B950223-00FB-4696-91A1-2942A42439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53766E37-EEB2-4FF0-8A85-A793B8C241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00524" y="5527946"/>
            <a:ext cx="1131081" cy="117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33494"/>
      </p:ext>
    </p:extLst>
  </p:cSld>
  <p:clrMapOvr>
    <a:masterClrMapping/>
  </p:clrMapOvr>
  <p:transition spd="med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59972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D15A12"/>
              </a:solidFill>
            </a:endParaRP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1696" y="3621022"/>
            <a:ext cx="2976331" cy="192021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Columns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134" y="4869161"/>
            <a:ext cx="1189741" cy="123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34825"/>
      </p:ext>
    </p:extLst>
  </p:cSld>
  <p:clrMapOvr>
    <a:masterClrMapping/>
  </p:clrMapOvr>
  <p:transition spd="med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95467" y="2372883"/>
            <a:ext cx="9697077" cy="3072341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086887" y="844913"/>
            <a:ext cx="4608512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086689" y="1663797"/>
            <a:ext cx="4608512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Oval 1"/>
          <p:cNvSpPr/>
          <p:nvPr userDrawn="1"/>
        </p:nvSpPr>
        <p:spPr>
          <a:xfrm>
            <a:off x="1871531" y="1329465"/>
            <a:ext cx="2112235" cy="211223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5" y="1663798"/>
            <a:ext cx="1268060" cy="132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45826"/>
      </p:ext>
    </p:extLst>
  </p:cSld>
  <p:clrMapOvr>
    <a:masterClrMapping/>
  </p:clrMapOvr>
  <p:transition spd="med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501341"/>
            <a:ext cx="12192000" cy="3566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936263" y="2200706"/>
            <a:ext cx="2259045" cy="247643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  <a:effectLst/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44804" y="1459661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1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8000" b="1" dirty="0">
              <a:solidFill>
                <a:schemeClr val="accent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 rot="10800000">
            <a:off x="2658924" y="4692530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1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8000" b="1" dirty="0">
              <a:solidFill>
                <a:schemeClr val="accent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3606856" y="2200706"/>
            <a:ext cx="2259045" cy="247643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2"/>
            </a:solidFill>
          </a:ln>
          <a:effectLst/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3415397" y="1459661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2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8000" b="1" dirty="0">
              <a:solidFill>
                <a:schemeClr val="accent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 rot="10800000">
            <a:off x="5329517" y="4692529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2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8000" b="1" dirty="0">
              <a:solidFill>
                <a:schemeClr val="accent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6277450" y="2200706"/>
            <a:ext cx="2259045" cy="247643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3"/>
            </a:solidFill>
          </a:ln>
          <a:effectLst/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6085990" y="1459661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8000" b="1" dirty="0">
              <a:solidFill>
                <a:schemeClr val="accent3"/>
              </a:solidFill>
              <a:latin typeface="+mn-lt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 rot="10800000">
            <a:off x="8000111" y="4692529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8000" b="1" dirty="0">
              <a:solidFill>
                <a:schemeClr val="accent3"/>
              </a:solidFill>
              <a:latin typeface="+mn-lt"/>
              <a:cs typeface="Arial" pitchFamily="34" charset="0"/>
            </a:endParaRPr>
          </a:p>
        </p:txBody>
      </p:sp>
      <p:sp>
        <p:nvSpPr>
          <p:cNvPr id="24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8948043" y="2200706"/>
            <a:ext cx="2259045" cy="247643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4"/>
            </a:solidFill>
          </a:ln>
          <a:effectLst/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8756584" y="1459661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4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8000" b="1" dirty="0">
              <a:solidFill>
                <a:schemeClr val="accent4"/>
              </a:solidFill>
              <a:latin typeface="+mn-lt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 rot="10800000">
            <a:off x="10670704" y="4692529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4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8000" b="1" dirty="0">
              <a:solidFill>
                <a:schemeClr val="accent4"/>
              </a:solidFill>
              <a:latin typeface="+mn-lt"/>
              <a:cs typeface="Arial" pitchFamily="34" charset="0"/>
            </a:endParaRP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51F5F4D-AF26-4E42-A648-9F169B4F9C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5905915-7BC8-4C72-B443-E5B791BC98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00524" y="5527946"/>
            <a:ext cx="1131081" cy="117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70533"/>
      </p:ext>
    </p:extLst>
  </p:cSld>
  <p:clrMapOvr>
    <a:masterClrMapping/>
  </p:clrMapOvr>
  <p:transition spd="med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1847104"/>
            <a:ext cx="4081215" cy="494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32403" y="2031301"/>
            <a:ext cx="2353717" cy="3635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DC0AA38-FF1B-46A5-B781-E94C0DAF54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C57DDDA-918B-4F4E-B705-53DBB230A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09438062"/>
      </p:ext>
    </p:extLst>
  </p:cSld>
  <p:clrMapOvr>
    <a:masterClrMapping/>
  </p:clrMapOvr>
  <p:transition spd="med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663" y="1700809"/>
            <a:ext cx="3368013" cy="335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143" y="1700809"/>
            <a:ext cx="3368013" cy="335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331488" y="1832542"/>
            <a:ext cx="3092437" cy="2113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649232" y="1832542"/>
            <a:ext cx="3092437" cy="2113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86A1ABE-161D-4DB1-B774-1153E4471A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7369799-0345-405E-A17B-2F89B880EF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77588793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320D04-59E2-4BBA-8C8D-C55D98CC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088467-90CA-4A4E-A690-E4E82E8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256F2C-0B8D-4A16-8C1E-07D389DB4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573A8-471C-469E-BBBD-321B744C18EE}" type="datetimeFigureOut">
              <a:rPr lang="zh-TW" altLang="en-US" smtClean="0"/>
              <a:t>2022/1/5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9684BF-B7BE-448B-B9D7-ECE3C8E5A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2B17C7-6728-47AD-AA5D-894E7F8A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E43B-2101-468E-9C84-E290BA7D8E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6747909"/>
      </p:ext>
    </p:extLst>
  </p:cSld>
  <p:clrMapOvr>
    <a:masterClrMapping/>
  </p:clrMapOvr>
  <p:transition spd="med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407526" y="0"/>
            <a:ext cx="3376949" cy="22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407526" y="2325000"/>
            <a:ext cx="3376949" cy="22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407526" y="4650000"/>
            <a:ext cx="3376949" cy="22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379648"/>
      </p:ext>
    </p:extLst>
  </p:cSld>
  <p:clrMapOvr>
    <a:masterClrMapping/>
  </p:clrMapOvr>
  <p:transition spd="med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33329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297070"/>
      </p:ext>
    </p:extLst>
  </p:cSld>
  <p:clrMapOvr>
    <a:masterClrMapping/>
  </p:clrMapOvr>
  <p:transition spd="med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784475" y="0"/>
            <a:ext cx="44075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407526" y="0"/>
            <a:ext cx="337694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38910"/>
      </p:ext>
    </p:extLst>
  </p:cSld>
  <p:clrMapOvr>
    <a:masterClrMapping/>
  </p:clrMapOvr>
  <p:transition spd="med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ame 5"/>
          <p:cNvSpPr/>
          <p:nvPr userDrawn="1"/>
        </p:nvSpPr>
        <p:spPr>
          <a:xfrm>
            <a:off x="1633767" y="1701484"/>
            <a:ext cx="5088000" cy="4416000"/>
          </a:xfrm>
          <a:prstGeom prst="frame">
            <a:avLst>
              <a:gd name="adj1" fmla="val 1918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69335" y="740701"/>
            <a:ext cx="5088565" cy="44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2507035"/>
      </p:ext>
    </p:extLst>
  </p:cSld>
  <p:clrMapOvr>
    <a:masterClrMapping/>
  </p:clrMapOvr>
  <p:transition spd="med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4689631-BD19-446A-8744-6C48B21546F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43235" y="557719"/>
            <a:ext cx="10625948" cy="5550983"/>
          </a:xfrm>
          <a:custGeom>
            <a:avLst/>
            <a:gdLst>
              <a:gd name="connsiteX0" fmla="*/ 0 w 7969461"/>
              <a:gd name="connsiteY0" fmla="*/ 0 h 4163237"/>
              <a:gd name="connsiteX1" fmla="*/ 7969461 w 7969461"/>
              <a:gd name="connsiteY1" fmla="*/ 0 h 4163237"/>
              <a:gd name="connsiteX2" fmla="*/ 7969461 w 7969461"/>
              <a:gd name="connsiteY2" fmla="*/ 4163237 h 4163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9461" h="4163237">
                <a:moveTo>
                  <a:pt x="0" y="0"/>
                </a:moveTo>
                <a:lnTo>
                  <a:pt x="7969461" y="0"/>
                </a:lnTo>
                <a:lnTo>
                  <a:pt x="7969461" y="41632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360000" anchor="t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3AF9713-9B3A-4DAB-9E7B-6351A9AA7B1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90869" y="740322"/>
            <a:ext cx="10669600" cy="5578309"/>
          </a:xfrm>
          <a:custGeom>
            <a:avLst/>
            <a:gdLst>
              <a:gd name="connsiteX0" fmla="*/ 19050 w 8002200"/>
              <a:gd name="connsiteY0" fmla="*/ 0 h 4183732"/>
              <a:gd name="connsiteX1" fmla="*/ 8002200 w 8002200"/>
              <a:gd name="connsiteY1" fmla="*/ 4174207 h 4183732"/>
              <a:gd name="connsiteX2" fmla="*/ 0 w 8002200"/>
              <a:gd name="connsiteY2" fmla="*/ 4183732 h 418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02200" h="4183732">
                <a:moveTo>
                  <a:pt x="19050" y="0"/>
                </a:moveTo>
                <a:lnTo>
                  <a:pt x="8002200" y="4174207"/>
                </a:lnTo>
                <a:lnTo>
                  <a:pt x="0" y="41837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360000" anchor="b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897455"/>
      </p:ext>
    </p:extLst>
  </p:cSld>
  <p:clrMapOvr>
    <a:masterClrMapping/>
  </p:clrMapOvr>
  <p:transition spd="med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468896"/>
            <a:ext cx="2976000" cy="38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44000" y="2468896"/>
            <a:ext cx="2976000" cy="38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216000" y="2468896"/>
            <a:ext cx="2976000" cy="38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072000" y="2468896"/>
            <a:ext cx="2976000" cy="3840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BF4C512-4DAE-4643-9257-7408E3DC3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8EDD950-F5C9-45A4-8368-CFD06C2729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69364387"/>
      </p:ext>
    </p:extLst>
  </p:cSld>
  <p:clrMapOvr>
    <a:masterClrMapping/>
  </p:clrMapOvr>
  <p:transition spd="med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469942729"/>
      </p:ext>
    </p:extLst>
  </p:cSld>
  <p:clrMapOvr>
    <a:masterClrMapping/>
  </p:clrMapOvr>
  <p:transition spd="med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33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472011" y="1508786"/>
            <a:ext cx="3799787" cy="4865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709243" y="1796667"/>
            <a:ext cx="144693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3456857" y="1650935"/>
            <a:ext cx="669775" cy="669775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759895"/>
      </p:ext>
    </p:extLst>
  </p:cSld>
  <p:clrMapOvr>
    <a:masterClrMapping/>
  </p:clrMapOvr>
  <p:transition spd="med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95699"/>
            <a:ext cx="335360" cy="240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579" y="409283"/>
            <a:ext cx="4800533" cy="153617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2" y="1900243"/>
            <a:ext cx="4800533" cy="672075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867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867" b="1" dirty="0"/>
              <a:t>OF YOUR PRESENTATION HERE</a:t>
            </a:r>
            <a:endParaRPr lang="en-US" altLang="ko-KR" sz="1867" dirty="0"/>
          </a:p>
        </p:txBody>
      </p:sp>
    </p:spTree>
    <p:extLst>
      <p:ext uri="{BB962C8B-B14F-4D97-AF65-F5344CB8AC3E}">
        <p14:creationId xmlns:p14="http://schemas.microsoft.com/office/powerpoint/2010/main" val="4231700518"/>
      </p:ext>
    </p:extLst>
  </p:cSld>
  <p:clrMapOvr>
    <a:masterClrMapping/>
  </p:clrMapOvr>
  <p:transition spd="med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27939"/>
            <a:ext cx="12192000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97" y="5546824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Oval 1"/>
          <p:cNvSpPr/>
          <p:nvPr userDrawn="1"/>
        </p:nvSpPr>
        <p:spPr>
          <a:xfrm>
            <a:off x="4271798" y="644691"/>
            <a:ext cx="3648405" cy="36484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915" y="1412776"/>
            <a:ext cx="1912979" cy="199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14826"/>
      </p:ext>
    </p:extLst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068E80-0BAA-4A42-AD72-845495585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72FBB8B-EC3F-4086-8A21-4C2730D68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FF7FE7-9089-4291-9CD2-E62EDCDB4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573A8-471C-469E-BBBD-321B744C18EE}" type="datetimeFigureOut">
              <a:rPr lang="zh-TW" altLang="en-US" smtClean="0"/>
              <a:t>2022/1/5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B35D0C-86B7-44B0-B68C-4E8A0DBC2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2A1929-132F-4CAF-9F5A-7D4208C1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E43B-2101-468E-9C84-E290BA7D8E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875863"/>
      </p:ext>
    </p:extLst>
  </p:cSld>
  <p:clrMapOvr>
    <a:masterClrMapping/>
  </p:clrMapOvr>
  <p:transition spd="med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BD6156-76D3-4E30-8EA5-ECA22D89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6BCAC7-9337-4D91-B4F7-BDF3A2EC2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C140CBB-D5A3-46D4-B64D-276CBC68A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5A4644-97D8-4A66-833C-93A16D4AA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573A8-471C-469E-BBBD-321B744C18EE}" type="datetimeFigureOut">
              <a:rPr lang="zh-TW" altLang="en-US" smtClean="0"/>
              <a:t>2022/1/5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530BD27-3081-48EA-85D3-B3F490BB5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30A046-C981-40CB-B1B5-4939F991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E43B-2101-468E-9C84-E290BA7D8E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5037658"/>
      </p:ext>
    </p:extLst>
  </p:cSld>
  <p:clrMapOvr>
    <a:masterClrMapping/>
  </p:clrMapOvr>
  <p:transition spd="med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BAE4CF-DFDD-4266-8440-840E38EFE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62E798-601A-4A27-9941-6D1223CDF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4D8CDF1-0DBD-4C92-BFA0-AE3CF80F4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6E620E0-BFC4-424A-906E-3FFAC6305C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470116B-C2DD-4070-8ADE-4382B9015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96B43CD-858C-4A8D-BF8A-58FF63955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573A8-471C-469E-BBBD-321B744C18EE}" type="datetimeFigureOut">
              <a:rPr lang="zh-TW" altLang="en-US" smtClean="0"/>
              <a:t>2022/1/5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9D48352-1C65-4D0D-8666-B97F110CF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57FC73E-3EC3-40F3-AA49-1672616B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E43B-2101-468E-9C84-E290BA7D8E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1291985"/>
      </p:ext>
    </p:extLst>
  </p:cSld>
  <p:clrMapOvr>
    <a:masterClrMapping/>
  </p:clrMapOvr>
  <p:transition spd="med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30BCDB-9CD3-4C6F-B1B4-64890F64C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557437B-1D23-4882-91B0-49552AC47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573A8-471C-469E-BBBD-321B744C18EE}" type="datetimeFigureOut">
              <a:rPr lang="zh-TW" altLang="en-US" smtClean="0"/>
              <a:t>2022/1/5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27AFFF6-335A-4B01-88E9-E15FD21F7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ACA1185-A962-47F1-BCE9-A9845396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E43B-2101-468E-9C84-E290BA7D8E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740024"/>
      </p:ext>
    </p:extLst>
  </p:cSld>
  <p:clrMapOvr>
    <a:masterClrMapping/>
  </p:clrMapOvr>
  <p:transition spd="med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DE89057-BA63-41A3-B86D-510B18204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573A8-471C-469E-BBBD-321B744C18EE}" type="datetimeFigureOut">
              <a:rPr lang="zh-TW" altLang="en-US" smtClean="0"/>
              <a:t>2022/1/5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A927C76-A7C7-4DDD-9177-89C7857D3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35A74E-7D08-428E-BB20-9CA822C2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E43B-2101-468E-9C84-E290BA7D8E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916502"/>
      </p:ext>
    </p:extLst>
  </p:cSld>
  <p:clrMapOvr>
    <a:masterClrMapping/>
  </p:clrMapOvr>
  <p:transition spd="med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48A5D2-8BF8-4BC9-8EC7-84844A743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175B77-E344-4006-820E-A9FA95D16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E9CFB7-B641-4D83-A1D4-B5B002450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9691F99-CB6F-44CB-9C76-2D1AFAD5F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573A8-471C-469E-BBBD-321B744C18EE}" type="datetimeFigureOut">
              <a:rPr lang="zh-TW" altLang="en-US" smtClean="0"/>
              <a:t>2022/1/5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4487E3F-BC82-47AB-8EE1-AA38D173B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803B338-E754-4179-98BE-C8C1E29F5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E43B-2101-468E-9C84-E290BA7D8E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8503994"/>
      </p:ext>
    </p:extLst>
  </p:cSld>
  <p:clrMapOvr>
    <a:masterClrMapping/>
  </p:clrMapOvr>
  <p:transition spd="med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A3B4A5-AB93-43BA-8C05-F34119EDF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DCE962B-2B84-4A07-ADBE-7DE56E723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6B1684B-0234-4A43-8BC1-0A877D09D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ACDA4BC-5CD3-464E-AC9D-FBA67EA68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573A8-471C-469E-BBBD-321B744C18EE}" type="datetimeFigureOut">
              <a:rPr lang="zh-TW" altLang="en-US" smtClean="0"/>
              <a:t>2022/1/5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BBE1856-3A35-49A3-824B-F78A1534B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21F1A93-1E47-4A67-8FF0-1C0E14D94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E43B-2101-468E-9C84-E290BA7D8E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661811"/>
      </p:ext>
    </p:extLst>
  </p:cSld>
  <p:clrMapOvr>
    <a:masterClrMapping/>
  </p:clrMapOvr>
  <p:transition spd="med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DAD2156-25F8-4E37-A095-290428260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A55607C-D192-4DD8-9830-6FB79F48B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FA0BB2-8AC7-474F-94D4-ED68E9FD8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573A8-471C-469E-BBBD-321B744C18EE}" type="datetimeFigureOut">
              <a:rPr lang="zh-TW" altLang="en-US" smtClean="0"/>
              <a:t>2022/1/5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032D24-DA70-4309-85BF-600F67AC5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341AA-74E7-4B7A-9CA4-B84039218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1E43B-2101-468E-9C84-E290BA7D8E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1848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54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transition spd="med">
    <p:wipe/>
  </p:transition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727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transition spd="med">
    <p:wipe/>
  </p:transition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A1CBCA1-62F3-4DFB-8C7C-C17E0C7224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r="410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5913507-FBBE-449E-A5B0-DA2ACFC5F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661911"/>
            <a:ext cx="8125905" cy="1361158"/>
          </a:xfrm>
          <a:solidFill>
            <a:srgbClr val="181717">
              <a:alpha val="80000"/>
            </a:srgbClr>
          </a:solidFill>
          <a:ln>
            <a:noFill/>
          </a:ln>
        </p:spPr>
        <p:txBody>
          <a:bodyPr>
            <a:normAutofit fontScale="90000"/>
          </a:bodyPr>
          <a:lstStyle/>
          <a:p>
            <a:pPr algn="l"/>
            <a:r>
              <a:rPr lang="zh-TW" altLang="en-US" sz="53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法律二手書買賣爬蟲與通知</a:t>
            </a:r>
            <a:br>
              <a:rPr lang="en-US" altLang="zh-TW" sz="4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sz="31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67A15E2-0360-43A5-A65A-6EA6907A7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23069"/>
            <a:ext cx="7385993" cy="433228"/>
          </a:xfrm>
        </p:spPr>
        <p:txBody>
          <a:bodyPr>
            <a:noAutofit/>
          </a:bodyPr>
          <a:lstStyle/>
          <a:p>
            <a:pPr algn="l"/>
            <a:r>
              <a:rPr lang="zh-TW" altLang="en-US" dirty="0">
                <a:solidFill>
                  <a:schemeClr val="bg1"/>
                </a:solidFill>
              </a:rPr>
              <a:t>　法學二｜張綸妤｜</a:t>
            </a:r>
            <a:r>
              <a:rPr lang="en-US" altLang="zh-TW" dirty="0">
                <a:solidFill>
                  <a:schemeClr val="bg1"/>
                </a:solidFill>
              </a:rPr>
              <a:t>B09A01166</a:t>
            </a:r>
          </a:p>
          <a:p>
            <a:pPr algn="l"/>
            <a:r>
              <a:rPr lang="zh-TW" altLang="en-US" dirty="0">
                <a:solidFill>
                  <a:schemeClr val="bg1"/>
                </a:solidFill>
              </a:rPr>
              <a:t>　法學一｜梁逢瀚｜</a:t>
            </a:r>
            <a:r>
              <a:rPr lang="en-US" altLang="zh-TW">
                <a:solidFill>
                  <a:schemeClr val="bg1"/>
                </a:solidFill>
              </a:rPr>
              <a:t>B10A01139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998117"/>
      </p:ext>
    </p:extLst>
  </p:cSld>
  <p:clrMapOvr>
    <a:masterClrMapping/>
  </p:clrMapOvr>
  <p:transition spd="med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EA7CCE5D-283E-4CE0-B2AF-F802BECB0C70}"/>
              </a:ext>
            </a:extLst>
          </p:cNvPr>
          <p:cNvSpPr/>
          <p:nvPr/>
        </p:nvSpPr>
        <p:spPr>
          <a:xfrm rot="5400000">
            <a:off x="1981549" y="3473610"/>
            <a:ext cx="4798606" cy="896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4" name="對角線條紋 3">
            <a:extLst>
              <a:ext uri="{FF2B5EF4-FFF2-40B4-BE49-F238E27FC236}">
                <a16:creationId xmlns:a16="http://schemas.microsoft.com/office/drawing/2014/main" id="{E7AC28F1-0BB6-4FA0-A968-32C26A8B0710}"/>
              </a:ext>
            </a:extLst>
          </p:cNvPr>
          <p:cNvSpPr/>
          <p:nvPr/>
        </p:nvSpPr>
        <p:spPr>
          <a:xfrm>
            <a:off x="-30861" y="24305"/>
            <a:ext cx="3261674" cy="2719665"/>
          </a:xfrm>
          <a:prstGeom prst="diagStrip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BB7DC78-E80C-43B0-BF95-39C60D7C5762}"/>
              </a:ext>
            </a:extLst>
          </p:cNvPr>
          <p:cNvSpPr/>
          <p:nvPr/>
        </p:nvSpPr>
        <p:spPr>
          <a:xfrm>
            <a:off x="791526" y="404939"/>
            <a:ext cx="2719665" cy="2719665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3D3743D-B924-435D-BC37-9195C35B0FC9}"/>
              </a:ext>
            </a:extLst>
          </p:cNvPr>
          <p:cNvSpPr txBox="1">
            <a:spLocks/>
          </p:cNvSpPr>
          <p:nvPr/>
        </p:nvSpPr>
        <p:spPr>
          <a:xfrm>
            <a:off x="0" y="1359993"/>
            <a:ext cx="4285264" cy="1159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b="1" dirty="0">
                <a:solidFill>
                  <a:schemeClr val="tx1"/>
                </a:solidFill>
              </a:rPr>
              <a:t>方法與素材</a:t>
            </a:r>
            <a:endParaRPr lang="en-US" altLang="zh-TW" sz="5400" b="1" dirty="0">
              <a:solidFill>
                <a:schemeClr val="tx1"/>
              </a:solidFill>
            </a:endParaRPr>
          </a:p>
          <a:p>
            <a:r>
              <a:rPr lang="en-US" altLang="ko-KR" sz="5400" b="1" dirty="0">
                <a:solidFill>
                  <a:schemeClr val="tx1"/>
                </a:solidFill>
              </a:rPr>
              <a:t>-</a:t>
            </a:r>
            <a:r>
              <a:rPr lang="zh-TW" altLang="en-US" sz="5400" b="1" dirty="0">
                <a:solidFill>
                  <a:schemeClr val="tx1"/>
                </a:solidFill>
              </a:rPr>
              <a:t>程式架構</a:t>
            </a:r>
            <a:endParaRPr lang="ko-KR" altLang="en-US" sz="5400" b="1" dirty="0">
              <a:solidFill>
                <a:schemeClr val="tx1"/>
              </a:solidFill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5D5D4A4E-2327-4BE2-8A8A-1E2CF5671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50" y="3142122"/>
            <a:ext cx="10810224" cy="1675546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BBABA8AC-F63B-4971-8920-0E914DD865B1}"/>
              </a:ext>
            </a:extLst>
          </p:cNvPr>
          <p:cNvSpPr/>
          <p:nvPr/>
        </p:nvSpPr>
        <p:spPr>
          <a:xfrm rot="5400000">
            <a:off x="4811350" y="996012"/>
            <a:ext cx="104411" cy="153000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8" name="TextBox 32">
            <a:extLst>
              <a:ext uri="{FF2B5EF4-FFF2-40B4-BE49-F238E27FC236}">
                <a16:creationId xmlns:a16="http://schemas.microsoft.com/office/drawing/2014/main" id="{E07A5F8E-AD0D-41DD-9757-071BD3847E6D}"/>
              </a:ext>
            </a:extLst>
          </p:cNvPr>
          <p:cNvSpPr txBox="1"/>
          <p:nvPr/>
        </p:nvSpPr>
        <p:spPr>
          <a:xfrm>
            <a:off x="4316125" y="1166890"/>
            <a:ext cx="7325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cs typeface="Arial" pitchFamily="34" charset="0"/>
              </a:rPr>
              <a:t> STEP4:</a:t>
            </a:r>
            <a:r>
              <a:rPr lang="zh-TW" altLang="en-US" sz="3600" b="1" dirty="0">
                <a:cs typeface="Arial" pitchFamily="34" charset="0"/>
              </a:rPr>
              <a:t>分析網頁程式碼</a:t>
            </a:r>
            <a:endParaRPr lang="en-US" altLang="ko-KR" sz="3600" b="1" dirty="0">
              <a:cs typeface="Arial" pitchFamily="34" charset="0"/>
            </a:endParaRPr>
          </a:p>
          <a:p>
            <a:r>
              <a:rPr lang="zh-TW" altLang="en-US" sz="3600" b="1" dirty="0">
                <a:cs typeface="Arial" pitchFamily="34" charset="0"/>
              </a:rPr>
              <a:t>            自動點擊網頁按鈕</a:t>
            </a:r>
            <a:endParaRPr lang="ko-KR" altLang="en-US" sz="36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62029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EA7CCE5D-283E-4CE0-B2AF-F802BECB0C70}"/>
              </a:ext>
            </a:extLst>
          </p:cNvPr>
          <p:cNvSpPr/>
          <p:nvPr/>
        </p:nvSpPr>
        <p:spPr>
          <a:xfrm rot="5400000">
            <a:off x="-2002033" y="2512636"/>
            <a:ext cx="4798606" cy="896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BABA8AC-F63B-4971-8920-0E914DD865B1}"/>
              </a:ext>
            </a:extLst>
          </p:cNvPr>
          <p:cNvSpPr/>
          <p:nvPr/>
        </p:nvSpPr>
        <p:spPr>
          <a:xfrm rot="5400000">
            <a:off x="718737" y="-60974"/>
            <a:ext cx="104411" cy="153000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8" name="TextBox 32">
            <a:extLst>
              <a:ext uri="{FF2B5EF4-FFF2-40B4-BE49-F238E27FC236}">
                <a16:creationId xmlns:a16="http://schemas.microsoft.com/office/drawing/2014/main" id="{E07A5F8E-AD0D-41DD-9757-071BD3847E6D}"/>
              </a:ext>
            </a:extLst>
          </p:cNvPr>
          <p:cNvSpPr txBox="1"/>
          <p:nvPr/>
        </p:nvSpPr>
        <p:spPr>
          <a:xfrm>
            <a:off x="352462" y="103864"/>
            <a:ext cx="7325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cs typeface="Arial" pitchFamily="34" charset="0"/>
              </a:rPr>
              <a:t> STEP4:</a:t>
            </a:r>
            <a:r>
              <a:rPr lang="zh-TW" altLang="en-US" sz="3600" b="1" dirty="0">
                <a:cs typeface="Arial" pitchFamily="34" charset="0"/>
              </a:rPr>
              <a:t>分析網頁程式碼</a:t>
            </a:r>
            <a:endParaRPr lang="en-US" altLang="ko-KR" sz="3600" b="1" dirty="0">
              <a:cs typeface="Arial" pitchFamily="34" charset="0"/>
            </a:endParaRPr>
          </a:p>
          <a:p>
            <a:r>
              <a:rPr lang="zh-TW" altLang="en-US" sz="3600" b="1" dirty="0">
                <a:cs typeface="Arial" pitchFamily="34" charset="0"/>
              </a:rPr>
              <a:t>            自動點擊網頁按鈕</a:t>
            </a:r>
            <a:endParaRPr lang="ko-KR" altLang="en-US" sz="3600" b="1" dirty="0">
              <a:cs typeface="Arial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224283F-429B-4173-BCD5-9F1E3B00C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80" y="1658078"/>
            <a:ext cx="10474625" cy="4650396"/>
          </a:xfrm>
          <a:prstGeom prst="rect">
            <a:avLst/>
          </a:prstGeom>
        </p:spPr>
      </p:pic>
      <p:grpSp>
        <p:nvGrpSpPr>
          <p:cNvPr id="33" name="群組 32">
            <a:extLst>
              <a:ext uri="{FF2B5EF4-FFF2-40B4-BE49-F238E27FC236}">
                <a16:creationId xmlns:a16="http://schemas.microsoft.com/office/drawing/2014/main" id="{067F0476-7049-4D7A-B87C-CCCCC658946C}"/>
              </a:ext>
            </a:extLst>
          </p:cNvPr>
          <p:cNvGrpSpPr/>
          <p:nvPr/>
        </p:nvGrpSpPr>
        <p:grpSpPr>
          <a:xfrm>
            <a:off x="2960994" y="1304191"/>
            <a:ext cx="8453653" cy="5252543"/>
            <a:chOff x="1784836" y="706836"/>
            <a:chExt cx="9228604" cy="5746225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145F95EA-9E59-454D-9723-7526723C6DAF}"/>
                </a:ext>
              </a:extLst>
            </p:cNvPr>
            <p:cNvGrpSpPr/>
            <p:nvPr/>
          </p:nvGrpSpPr>
          <p:grpSpPr>
            <a:xfrm>
              <a:off x="1784836" y="706836"/>
              <a:ext cx="9228604" cy="5746225"/>
              <a:chOff x="1784836" y="706836"/>
              <a:chExt cx="9228604" cy="5746225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256E92A4-4C65-4C42-8CB3-C0DAC07D5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4836" y="706836"/>
                <a:ext cx="9228604" cy="5746225"/>
              </a:xfrm>
              <a:prstGeom prst="rect">
                <a:avLst/>
              </a:prstGeom>
            </p:spPr>
          </p:pic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FFDFA96C-81D8-464A-8870-1A87162177F6}"/>
                  </a:ext>
                </a:extLst>
              </p:cNvPr>
              <p:cNvSpPr/>
              <p:nvPr/>
            </p:nvSpPr>
            <p:spPr>
              <a:xfrm>
                <a:off x="5650841" y="2218448"/>
                <a:ext cx="405500" cy="42830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01440B5-6FAB-494A-AAFB-70ACCEB0692A}"/>
                </a:ext>
              </a:extLst>
            </p:cNvPr>
            <p:cNvSpPr/>
            <p:nvPr/>
          </p:nvSpPr>
          <p:spPr>
            <a:xfrm>
              <a:off x="2048692" y="5770162"/>
              <a:ext cx="1578428" cy="163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8D5EBF5-E615-4B34-9B1D-2FFF985471FC}"/>
                </a:ext>
              </a:extLst>
            </p:cNvPr>
            <p:cNvSpPr/>
            <p:nvPr/>
          </p:nvSpPr>
          <p:spPr>
            <a:xfrm>
              <a:off x="2385775" y="4916722"/>
              <a:ext cx="1151096" cy="1113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E687C87-50FE-4AAD-8BD7-D1195515A1D2}"/>
                </a:ext>
              </a:extLst>
            </p:cNvPr>
            <p:cNvSpPr/>
            <p:nvPr/>
          </p:nvSpPr>
          <p:spPr>
            <a:xfrm>
              <a:off x="2296160" y="3699024"/>
              <a:ext cx="1330960" cy="1335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0E1DA03D-8912-4D1C-9188-06AC98D169B8}"/>
              </a:ext>
            </a:extLst>
          </p:cNvPr>
          <p:cNvGrpSpPr/>
          <p:nvPr/>
        </p:nvGrpSpPr>
        <p:grpSpPr>
          <a:xfrm>
            <a:off x="1699042" y="1175506"/>
            <a:ext cx="9113899" cy="5615539"/>
            <a:chOff x="1222124" y="412595"/>
            <a:chExt cx="9747751" cy="6032810"/>
          </a:xfrm>
        </p:grpSpPr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03F8938D-166D-4C83-BB8E-72202747D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24" y="412595"/>
              <a:ext cx="9747751" cy="6032810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096564F-EF29-43B1-B7B9-21CBE4F0CCF8}"/>
                </a:ext>
              </a:extLst>
            </p:cNvPr>
            <p:cNvSpPr/>
            <p:nvPr/>
          </p:nvSpPr>
          <p:spPr>
            <a:xfrm>
              <a:off x="1353418" y="4093016"/>
              <a:ext cx="1578428" cy="163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4038691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EA7CCE5D-283E-4CE0-B2AF-F802BECB0C70}"/>
              </a:ext>
            </a:extLst>
          </p:cNvPr>
          <p:cNvSpPr/>
          <p:nvPr/>
        </p:nvSpPr>
        <p:spPr>
          <a:xfrm rot="5400000">
            <a:off x="1981549" y="3473610"/>
            <a:ext cx="4798606" cy="896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4" name="對角線條紋 3">
            <a:extLst>
              <a:ext uri="{FF2B5EF4-FFF2-40B4-BE49-F238E27FC236}">
                <a16:creationId xmlns:a16="http://schemas.microsoft.com/office/drawing/2014/main" id="{E7AC28F1-0BB6-4FA0-A968-32C26A8B0710}"/>
              </a:ext>
            </a:extLst>
          </p:cNvPr>
          <p:cNvSpPr/>
          <p:nvPr/>
        </p:nvSpPr>
        <p:spPr>
          <a:xfrm>
            <a:off x="-30861" y="24305"/>
            <a:ext cx="3261674" cy="2719665"/>
          </a:xfrm>
          <a:prstGeom prst="diagStrip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BB7DC78-E80C-43B0-BF95-39C60D7C5762}"/>
              </a:ext>
            </a:extLst>
          </p:cNvPr>
          <p:cNvSpPr/>
          <p:nvPr/>
        </p:nvSpPr>
        <p:spPr>
          <a:xfrm>
            <a:off x="791526" y="404939"/>
            <a:ext cx="2719665" cy="2719665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3D3743D-B924-435D-BC37-9195C35B0FC9}"/>
              </a:ext>
            </a:extLst>
          </p:cNvPr>
          <p:cNvSpPr txBox="1">
            <a:spLocks/>
          </p:cNvSpPr>
          <p:nvPr/>
        </p:nvSpPr>
        <p:spPr>
          <a:xfrm>
            <a:off x="0" y="1359993"/>
            <a:ext cx="4285264" cy="1159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b="1" dirty="0">
                <a:solidFill>
                  <a:schemeClr val="tx1"/>
                </a:solidFill>
              </a:rPr>
              <a:t>方法與素材</a:t>
            </a:r>
            <a:endParaRPr lang="en-US" altLang="zh-TW" sz="5400" b="1" dirty="0">
              <a:solidFill>
                <a:schemeClr val="tx1"/>
              </a:solidFill>
            </a:endParaRPr>
          </a:p>
          <a:p>
            <a:r>
              <a:rPr lang="en-US" altLang="ko-KR" sz="5400" b="1" dirty="0">
                <a:solidFill>
                  <a:schemeClr val="tx1"/>
                </a:solidFill>
              </a:rPr>
              <a:t>-</a:t>
            </a:r>
            <a:r>
              <a:rPr lang="zh-TW" altLang="en-US" sz="5400" b="1" dirty="0">
                <a:solidFill>
                  <a:schemeClr val="tx1"/>
                </a:solidFill>
              </a:rPr>
              <a:t>程式架構</a:t>
            </a:r>
            <a:endParaRPr lang="ko-KR" altLang="en-US" sz="5400" b="1" dirty="0">
              <a:solidFill>
                <a:schemeClr val="tx1"/>
              </a:solidFill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BABA8AC-F63B-4971-8920-0E914DD865B1}"/>
              </a:ext>
            </a:extLst>
          </p:cNvPr>
          <p:cNvSpPr/>
          <p:nvPr/>
        </p:nvSpPr>
        <p:spPr>
          <a:xfrm rot="5400000">
            <a:off x="4811350" y="996012"/>
            <a:ext cx="104411" cy="153000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8" name="TextBox 32">
            <a:extLst>
              <a:ext uri="{FF2B5EF4-FFF2-40B4-BE49-F238E27FC236}">
                <a16:creationId xmlns:a16="http://schemas.microsoft.com/office/drawing/2014/main" id="{E07A5F8E-AD0D-41DD-9757-071BD3847E6D}"/>
              </a:ext>
            </a:extLst>
          </p:cNvPr>
          <p:cNvSpPr txBox="1"/>
          <p:nvPr/>
        </p:nvSpPr>
        <p:spPr>
          <a:xfrm>
            <a:off x="4316125" y="1166890"/>
            <a:ext cx="7325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cs typeface="Arial" pitchFamily="34" charset="0"/>
              </a:rPr>
              <a:t> STEP</a:t>
            </a:r>
            <a:r>
              <a:rPr lang="en-US" altLang="zh-TW" sz="3600" b="1" dirty="0">
                <a:cs typeface="Arial" pitchFamily="34" charset="0"/>
              </a:rPr>
              <a:t>5</a:t>
            </a:r>
            <a:r>
              <a:rPr lang="en-US" altLang="ko-KR" sz="3600" b="1" dirty="0">
                <a:cs typeface="Arial" pitchFamily="34" charset="0"/>
              </a:rPr>
              <a:t>:</a:t>
            </a:r>
            <a:r>
              <a:rPr lang="zh-TW" altLang="en-US" sz="3600" b="1" dirty="0">
                <a:cs typeface="Arial" pitchFamily="34" charset="0"/>
              </a:rPr>
              <a:t>鎖定欲搜尋的關鍵字</a:t>
            </a:r>
            <a:r>
              <a:rPr lang="en-US" altLang="zh-TW" sz="3600" b="1" dirty="0">
                <a:cs typeface="Arial" pitchFamily="34" charset="0"/>
              </a:rPr>
              <a:t>+</a:t>
            </a:r>
          </a:p>
          <a:p>
            <a:r>
              <a:rPr lang="zh-TW" altLang="en-US" sz="3600" b="1" dirty="0">
                <a:cs typeface="Arial" pitchFamily="34" charset="0"/>
              </a:rPr>
              <a:t>             建立資料庫</a:t>
            </a:r>
            <a:endParaRPr lang="en-US" altLang="zh-TW" sz="3600" b="1" dirty="0">
              <a:cs typeface="Arial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D6D631-7F22-415E-9A63-38916ADB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826" y="2534250"/>
            <a:ext cx="8215386" cy="379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6818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EA7CCE5D-283E-4CE0-B2AF-F802BECB0C70}"/>
              </a:ext>
            </a:extLst>
          </p:cNvPr>
          <p:cNvSpPr/>
          <p:nvPr/>
        </p:nvSpPr>
        <p:spPr>
          <a:xfrm rot="5400000">
            <a:off x="1981549" y="3473610"/>
            <a:ext cx="4798606" cy="896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4" name="對角線條紋 3">
            <a:extLst>
              <a:ext uri="{FF2B5EF4-FFF2-40B4-BE49-F238E27FC236}">
                <a16:creationId xmlns:a16="http://schemas.microsoft.com/office/drawing/2014/main" id="{E7AC28F1-0BB6-4FA0-A968-32C26A8B0710}"/>
              </a:ext>
            </a:extLst>
          </p:cNvPr>
          <p:cNvSpPr/>
          <p:nvPr/>
        </p:nvSpPr>
        <p:spPr>
          <a:xfrm>
            <a:off x="-30861" y="24305"/>
            <a:ext cx="3261674" cy="2719665"/>
          </a:xfrm>
          <a:prstGeom prst="diagStrip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BB7DC78-E80C-43B0-BF95-39C60D7C5762}"/>
              </a:ext>
            </a:extLst>
          </p:cNvPr>
          <p:cNvSpPr/>
          <p:nvPr/>
        </p:nvSpPr>
        <p:spPr>
          <a:xfrm>
            <a:off x="791526" y="404939"/>
            <a:ext cx="2719665" cy="2719665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3D3743D-B924-435D-BC37-9195C35B0FC9}"/>
              </a:ext>
            </a:extLst>
          </p:cNvPr>
          <p:cNvSpPr txBox="1">
            <a:spLocks/>
          </p:cNvSpPr>
          <p:nvPr/>
        </p:nvSpPr>
        <p:spPr>
          <a:xfrm>
            <a:off x="0" y="1359993"/>
            <a:ext cx="4285264" cy="1159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b="1" dirty="0">
                <a:solidFill>
                  <a:schemeClr val="tx1"/>
                </a:solidFill>
              </a:rPr>
              <a:t>方法與素材</a:t>
            </a:r>
            <a:endParaRPr lang="en-US" altLang="zh-TW" sz="5400" b="1" dirty="0">
              <a:solidFill>
                <a:schemeClr val="tx1"/>
              </a:solidFill>
            </a:endParaRPr>
          </a:p>
          <a:p>
            <a:r>
              <a:rPr lang="en-US" altLang="ko-KR" sz="5400" b="1" dirty="0">
                <a:solidFill>
                  <a:schemeClr val="tx1"/>
                </a:solidFill>
              </a:rPr>
              <a:t>-</a:t>
            </a:r>
            <a:r>
              <a:rPr lang="zh-TW" altLang="en-US" sz="5400" b="1" dirty="0">
                <a:solidFill>
                  <a:schemeClr val="tx1"/>
                </a:solidFill>
              </a:rPr>
              <a:t>程式架構</a:t>
            </a:r>
            <a:endParaRPr lang="ko-KR" altLang="en-US" sz="5400" b="1" dirty="0">
              <a:solidFill>
                <a:schemeClr val="tx1"/>
              </a:solidFill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BABA8AC-F63B-4971-8920-0E914DD865B1}"/>
              </a:ext>
            </a:extLst>
          </p:cNvPr>
          <p:cNvSpPr/>
          <p:nvPr/>
        </p:nvSpPr>
        <p:spPr>
          <a:xfrm rot="5400000">
            <a:off x="4811350" y="996012"/>
            <a:ext cx="104411" cy="153000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8" name="TextBox 32">
            <a:extLst>
              <a:ext uri="{FF2B5EF4-FFF2-40B4-BE49-F238E27FC236}">
                <a16:creationId xmlns:a16="http://schemas.microsoft.com/office/drawing/2014/main" id="{E07A5F8E-AD0D-41DD-9757-071BD3847E6D}"/>
              </a:ext>
            </a:extLst>
          </p:cNvPr>
          <p:cNvSpPr txBox="1"/>
          <p:nvPr/>
        </p:nvSpPr>
        <p:spPr>
          <a:xfrm>
            <a:off x="4316125" y="1166890"/>
            <a:ext cx="7325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cs typeface="Arial" pitchFamily="34" charset="0"/>
              </a:rPr>
              <a:t> STEP</a:t>
            </a:r>
            <a:r>
              <a:rPr lang="en-US" altLang="zh-TW" sz="3600" b="1" dirty="0">
                <a:cs typeface="Arial" pitchFamily="34" charset="0"/>
              </a:rPr>
              <a:t>6</a:t>
            </a:r>
            <a:r>
              <a:rPr lang="en-US" altLang="ko-KR" sz="3600" b="1" dirty="0">
                <a:cs typeface="Arial" pitchFamily="34" charset="0"/>
              </a:rPr>
              <a:t>:</a:t>
            </a:r>
            <a:r>
              <a:rPr lang="zh-TW" altLang="en-US" sz="3600" b="1" dirty="0">
                <a:cs typeface="Arial" pitchFamily="34" charset="0"/>
              </a:rPr>
              <a:t>將結果傳送至</a:t>
            </a:r>
            <a:r>
              <a:rPr lang="en-US" altLang="zh-TW" sz="3600" b="1" dirty="0">
                <a:cs typeface="Arial" pitchFamily="34" charset="0"/>
              </a:rPr>
              <a:t>LINE Notify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84D4461-E666-4BEC-9416-420DB1D82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27" y="3255958"/>
            <a:ext cx="12192000" cy="274050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03D7A25-218A-498B-B92C-0F4ED08AF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446" y="2743970"/>
            <a:ext cx="5162127" cy="170407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B0A1CB5-C687-4FB7-B798-6F884D67F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793" y="0"/>
            <a:ext cx="7280413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4D1EC98-A106-4F52-A519-10002B171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8552" y="1951537"/>
            <a:ext cx="5130824" cy="477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99658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EA7CCE5D-283E-4CE0-B2AF-F802BECB0C70}"/>
              </a:ext>
            </a:extLst>
          </p:cNvPr>
          <p:cNvSpPr/>
          <p:nvPr/>
        </p:nvSpPr>
        <p:spPr>
          <a:xfrm rot="5400000">
            <a:off x="1981549" y="3473610"/>
            <a:ext cx="4798606" cy="896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4" name="對角線條紋 3">
            <a:extLst>
              <a:ext uri="{FF2B5EF4-FFF2-40B4-BE49-F238E27FC236}">
                <a16:creationId xmlns:a16="http://schemas.microsoft.com/office/drawing/2014/main" id="{E7AC28F1-0BB6-4FA0-A968-32C26A8B0710}"/>
              </a:ext>
            </a:extLst>
          </p:cNvPr>
          <p:cNvSpPr/>
          <p:nvPr/>
        </p:nvSpPr>
        <p:spPr>
          <a:xfrm>
            <a:off x="-30861" y="24305"/>
            <a:ext cx="3261674" cy="2719665"/>
          </a:xfrm>
          <a:prstGeom prst="diagStrip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BB7DC78-E80C-43B0-BF95-39C60D7C5762}"/>
              </a:ext>
            </a:extLst>
          </p:cNvPr>
          <p:cNvSpPr/>
          <p:nvPr/>
        </p:nvSpPr>
        <p:spPr>
          <a:xfrm>
            <a:off x="791526" y="404939"/>
            <a:ext cx="2719665" cy="2719665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3D3743D-B924-435D-BC37-9195C35B0FC9}"/>
              </a:ext>
            </a:extLst>
          </p:cNvPr>
          <p:cNvSpPr txBox="1">
            <a:spLocks/>
          </p:cNvSpPr>
          <p:nvPr/>
        </p:nvSpPr>
        <p:spPr>
          <a:xfrm>
            <a:off x="0" y="1359993"/>
            <a:ext cx="4285264" cy="1159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b="1" dirty="0">
                <a:solidFill>
                  <a:schemeClr val="tx1"/>
                </a:solidFill>
              </a:rPr>
              <a:t>方法與素材</a:t>
            </a:r>
            <a:endParaRPr lang="en-US" altLang="zh-TW" sz="5400" b="1" dirty="0">
              <a:solidFill>
                <a:schemeClr val="tx1"/>
              </a:solidFill>
            </a:endParaRPr>
          </a:p>
          <a:p>
            <a:r>
              <a:rPr lang="en-US" altLang="ko-KR" sz="5400" b="1" dirty="0">
                <a:solidFill>
                  <a:schemeClr val="tx1"/>
                </a:solidFill>
              </a:rPr>
              <a:t>-</a:t>
            </a:r>
            <a:r>
              <a:rPr lang="zh-TW" altLang="en-US" sz="5400" b="1" dirty="0">
                <a:solidFill>
                  <a:schemeClr val="tx1"/>
                </a:solidFill>
              </a:rPr>
              <a:t>程式架構</a:t>
            </a:r>
            <a:endParaRPr lang="ko-KR" altLang="en-US" sz="5400" b="1" dirty="0">
              <a:solidFill>
                <a:schemeClr val="tx1"/>
              </a:solidFill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BABA8AC-F63B-4971-8920-0E914DD865B1}"/>
              </a:ext>
            </a:extLst>
          </p:cNvPr>
          <p:cNvSpPr/>
          <p:nvPr/>
        </p:nvSpPr>
        <p:spPr>
          <a:xfrm rot="5400000">
            <a:off x="4811350" y="996012"/>
            <a:ext cx="104411" cy="153000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8" name="TextBox 32">
            <a:extLst>
              <a:ext uri="{FF2B5EF4-FFF2-40B4-BE49-F238E27FC236}">
                <a16:creationId xmlns:a16="http://schemas.microsoft.com/office/drawing/2014/main" id="{E07A5F8E-AD0D-41DD-9757-071BD3847E6D}"/>
              </a:ext>
            </a:extLst>
          </p:cNvPr>
          <p:cNvSpPr txBox="1"/>
          <p:nvPr/>
        </p:nvSpPr>
        <p:spPr>
          <a:xfrm>
            <a:off x="4316125" y="1166890"/>
            <a:ext cx="7514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cs typeface="Arial" pitchFamily="34" charset="0"/>
              </a:rPr>
              <a:t> STEP7:</a:t>
            </a:r>
            <a:r>
              <a:rPr lang="zh-TW" altLang="en-US" sz="3600" b="1" dirty="0">
                <a:cs typeface="Arial" pitchFamily="34" charset="0"/>
              </a:rPr>
              <a:t>利用工作排程器定時執行程式</a:t>
            </a:r>
            <a:endParaRPr lang="en-US" altLang="zh-TW" sz="3600" b="1" dirty="0">
              <a:cs typeface="Arial" pitchFamily="34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CFF803B-6EA4-4A97-82EF-221027820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AF3E976-25E3-4EAC-AB55-F169721F4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784" y="356759"/>
            <a:ext cx="7030431" cy="614448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3720FED-D285-4462-8B1C-6F23F1B8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522" y="452022"/>
            <a:ext cx="5410955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82593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EA7CCE5D-283E-4CE0-B2AF-F802BECB0C70}"/>
              </a:ext>
            </a:extLst>
          </p:cNvPr>
          <p:cNvSpPr/>
          <p:nvPr/>
        </p:nvSpPr>
        <p:spPr>
          <a:xfrm rot="5400000">
            <a:off x="1981549" y="3473610"/>
            <a:ext cx="4798606" cy="896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4" name="對角線條紋 3">
            <a:extLst>
              <a:ext uri="{FF2B5EF4-FFF2-40B4-BE49-F238E27FC236}">
                <a16:creationId xmlns:a16="http://schemas.microsoft.com/office/drawing/2014/main" id="{E7AC28F1-0BB6-4FA0-A968-32C26A8B0710}"/>
              </a:ext>
            </a:extLst>
          </p:cNvPr>
          <p:cNvSpPr/>
          <p:nvPr/>
        </p:nvSpPr>
        <p:spPr>
          <a:xfrm>
            <a:off x="-30861" y="24305"/>
            <a:ext cx="3261674" cy="2719665"/>
          </a:xfrm>
          <a:prstGeom prst="diagStrip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BB7DC78-E80C-43B0-BF95-39C60D7C5762}"/>
              </a:ext>
            </a:extLst>
          </p:cNvPr>
          <p:cNvSpPr/>
          <p:nvPr/>
        </p:nvSpPr>
        <p:spPr>
          <a:xfrm>
            <a:off x="791526" y="404939"/>
            <a:ext cx="2719665" cy="2719665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3D3743D-B924-435D-BC37-9195C35B0FC9}"/>
              </a:ext>
            </a:extLst>
          </p:cNvPr>
          <p:cNvSpPr txBox="1">
            <a:spLocks/>
          </p:cNvSpPr>
          <p:nvPr/>
        </p:nvSpPr>
        <p:spPr>
          <a:xfrm>
            <a:off x="0" y="1359993"/>
            <a:ext cx="4285264" cy="1159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b="1" dirty="0">
                <a:solidFill>
                  <a:schemeClr val="tx1"/>
                </a:solidFill>
              </a:rPr>
              <a:t>方法與素材</a:t>
            </a:r>
            <a:endParaRPr lang="en-US" altLang="zh-TW" sz="5400" b="1" dirty="0">
              <a:solidFill>
                <a:schemeClr val="tx1"/>
              </a:solidFill>
            </a:endParaRPr>
          </a:p>
          <a:p>
            <a:r>
              <a:rPr lang="en-US" altLang="ko-KR" sz="5400" b="1" dirty="0">
                <a:solidFill>
                  <a:schemeClr val="tx1"/>
                </a:solidFill>
              </a:rPr>
              <a:t>-</a:t>
            </a:r>
            <a:r>
              <a:rPr lang="zh-TW" altLang="en-US" sz="5400" b="1" dirty="0">
                <a:solidFill>
                  <a:schemeClr val="tx1"/>
                </a:solidFill>
              </a:rPr>
              <a:t>程式架構</a:t>
            </a:r>
            <a:endParaRPr lang="ko-KR" altLang="en-US" sz="5400" b="1" dirty="0">
              <a:solidFill>
                <a:schemeClr val="tx1"/>
              </a:solidFill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BABA8AC-F63B-4971-8920-0E914DD865B1}"/>
              </a:ext>
            </a:extLst>
          </p:cNvPr>
          <p:cNvSpPr/>
          <p:nvPr/>
        </p:nvSpPr>
        <p:spPr>
          <a:xfrm rot="5400000">
            <a:off x="4811350" y="996012"/>
            <a:ext cx="104411" cy="153000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8" name="TextBox 32">
            <a:extLst>
              <a:ext uri="{FF2B5EF4-FFF2-40B4-BE49-F238E27FC236}">
                <a16:creationId xmlns:a16="http://schemas.microsoft.com/office/drawing/2014/main" id="{E07A5F8E-AD0D-41DD-9757-071BD3847E6D}"/>
              </a:ext>
            </a:extLst>
          </p:cNvPr>
          <p:cNvSpPr txBox="1"/>
          <p:nvPr/>
        </p:nvSpPr>
        <p:spPr>
          <a:xfrm>
            <a:off x="4316125" y="1166890"/>
            <a:ext cx="7325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cs typeface="Arial" pitchFamily="34" charset="0"/>
              </a:rPr>
              <a:t> STEP7:</a:t>
            </a:r>
            <a:r>
              <a:rPr lang="zh-TW" altLang="en-US" sz="3600" b="1" dirty="0">
                <a:cs typeface="Arial" pitchFamily="34" charset="0"/>
              </a:rPr>
              <a:t>關閉視窗</a:t>
            </a:r>
            <a:endParaRPr lang="en-US" altLang="zh-TW" sz="3600" b="1" dirty="0">
              <a:cs typeface="Arial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92130DC-FEDE-41F8-BFA6-D33FCF866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971" y="2326944"/>
            <a:ext cx="4699321" cy="145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3868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EA7CCE5D-283E-4CE0-B2AF-F802BECB0C70}"/>
              </a:ext>
            </a:extLst>
          </p:cNvPr>
          <p:cNvSpPr/>
          <p:nvPr/>
        </p:nvSpPr>
        <p:spPr>
          <a:xfrm rot="5400000">
            <a:off x="1981549" y="3473610"/>
            <a:ext cx="4798606" cy="896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4" name="對角線條紋 3">
            <a:extLst>
              <a:ext uri="{FF2B5EF4-FFF2-40B4-BE49-F238E27FC236}">
                <a16:creationId xmlns:a16="http://schemas.microsoft.com/office/drawing/2014/main" id="{E7AC28F1-0BB6-4FA0-A968-32C26A8B0710}"/>
              </a:ext>
            </a:extLst>
          </p:cNvPr>
          <p:cNvSpPr/>
          <p:nvPr/>
        </p:nvSpPr>
        <p:spPr>
          <a:xfrm>
            <a:off x="-30861" y="24305"/>
            <a:ext cx="3261674" cy="2719665"/>
          </a:xfrm>
          <a:prstGeom prst="diagStrip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BB7DC78-E80C-43B0-BF95-39C60D7C5762}"/>
              </a:ext>
            </a:extLst>
          </p:cNvPr>
          <p:cNvSpPr/>
          <p:nvPr/>
        </p:nvSpPr>
        <p:spPr>
          <a:xfrm>
            <a:off x="791526" y="404939"/>
            <a:ext cx="2719665" cy="2719665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3D3743D-B924-435D-BC37-9195C35B0FC9}"/>
              </a:ext>
            </a:extLst>
          </p:cNvPr>
          <p:cNvSpPr txBox="1">
            <a:spLocks/>
          </p:cNvSpPr>
          <p:nvPr/>
        </p:nvSpPr>
        <p:spPr>
          <a:xfrm>
            <a:off x="0" y="1359993"/>
            <a:ext cx="4285264" cy="1159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b="1" dirty="0">
                <a:solidFill>
                  <a:schemeClr val="tx1"/>
                </a:solidFill>
                <a:cs typeface="Calibri" pitchFamily="34" charset="0"/>
              </a:rPr>
              <a:t>結果</a:t>
            </a:r>
            <a:endParaRPr lang="en-US" altLang="zh-TW" sz="5400" b="1" dirty="0">
              <a:solidFill>
                <a:schemeClr val="tx1"/>
              </a:solidFill>
              <a:cs typeface="Calibri" pitchFamily="34" charset="0"/>
            </a:endParaRPr>
          </a:p>
          <a:p>
            <a:r>
              <a:rPr lang="zh-TW" altLang="en-US" sz="5400" b="1" dirty="0">
                <a:solidFill>
                  <a:schemeClr val="tx1"/>
                </a:solidFill>
                <a:cs typeface="Calibri" pitchFamily="34" charset="0"/>
              </a:rPr>
              <a:t>介紹與展示</a:t>
            </a:r>
            <a:endParaRPr lang="ko-KR" altLang="en-US" sz="5400" b="1" dirty="0">
              <a:solidFill>
                <a:schemeClr val="tx1"/>
              </a:solidFill>
              <a:cs typeface="Calibri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BABA8AC-F63B-4971-8920-0E914DD865B1}"/>
              </a:ext>
            </a:extLst>
          </p:cNvPr>
          <p:cNvSpPr/>
          <p:nvPr/>
        </p:nvSpPr>
        <p:spPr>
          <a:xfrm rot="5400000">
            <a:off x="4811350" y="996012"/>
            <a:ext cx="104411" cy="153000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7" name="TextBox 32">
            <a:extLst>
              <a:ext uri="{FF2B5EF4-FFF2-40B4-BE49-F238E27FC236}">
                <a16:creationId xmlns:a16="http://schemas.microsoft.com/office/drawing/2014/main" id="{8D87D758-211A-4B65-9E07-BA97B8694FA3}"/>
              </a:ext>
            </a:extLst>
          </p:cNvPr>
          <p:cNvSpPr txBox="1"/>
          <p:nvPr/>
        </p:nvSpPr>
        <p:spPr>
          <a:xfrm>
            <a:off x="4316125" y="1166890"/>
            <a:ext cx="7325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cs typeface="Arial" pitchFamily="34" charset="0"/>
              </a:rPr>
              <a:t> 以</a:t>
            </a:r>
            <a:r>
              <a:rPr lang="en-US" altLang="zh-TW" sz="3600" b="1" dirty="0">
                <a:cs typeface="Arial" pitchFamily="34" charset="0"/>
              </a:rPr>
              <a:t>Shell</a:t>
            </a:r>
            <a:r>
              <a:rPr lang="zh-TW" altLang="en-US" sz="3600" b="1" dirty="0">
                <a:cs typeface="Arial" pitchFamily="34" charset="0"/>
              </a:rPr>
              <a:t>模式為例</a:t>
            </a:r>
            <a:endParaRPr lang="en-US" altLang="zh-TW" sz="3600" b="1" dirty="0">
              <a:cs typeface="Arial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6AB87B1-434F-431B-AACD-B656D325F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15A023D-660B-4AE3-9F08-441B4AD9E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567" y="0"/>
            <a:ext cx="8896865" cy="6858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7787F78-268B-43EE-A6F9-AA8004A7B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039" y="0"/>
            <a:ext cx="6391922" cy="6858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6AD1151-1629-4D73-942A-E4EF628C07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5300"/>
          <a:stretch/>
        </p:blipFill>
        <p:spPr>
          <a:xfrm>
            <a:off x="2763625" y="160857"/>
            <a:ext cx="6664750" cy="653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335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349398EA-7FDC-4AAC-8A43-5144A0C5BAC0}"/>
              </a:ext>
            </a:extLst>
          </p:cNvPr>
          <p:cNvSpPr/>
          <p:nvPr/>
        </p:nvSpPr>
        <p:spPr>
          <a:xfrm rot="10800000">
            <a:off x="0" y="1671074"/>
            <a:ext cx="3546296" cy="64320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7007" y="952239"/>
            <a:ext cx="3494777" cy="1449851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討論與結論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4079776" y="439969"/>
            <a:ext cx="7776864" cy="6048672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A49200A6-3E5D-458F-A458-054109813A26}"/>
              </a:ext>
            </a:extLst>
          </p:cNvPr>
          <p:cNvSpPr/>
          <p:nvPr/>
        </p:nvSpPr>
        <p:spPr>
          <a:xfrm>
            <a:off x="2096446" y="4500880"/>
            <a:ext cx="1449850" cy="18137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A32F7F4C-C0F2-492A-8BFD-C34E25874ADF}"/>
              </a:ext>
            </a:extLst>
          </p:cNvPr>
          <p:cNvSpPr txBox="1"/>
          <p:nvPr/>
        </p:nvSpPr>
        <p:spPr>
          <a:xfrm>
            <a:off x="4424435" y="984009"/>
            <a:ext cx="111171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5" name="TextBox 31">
            <a:extLst>
              <a:ext uri="{FF2B5EF4-FFF2-40B4-BE49-F238E27FC236}">
                <a16:creationId xmlns:a16="http://schemas.microsoft.com/office/drawing/2014/main" id="{F4A0459B-5E05-409A-BFAB-DF62B7061A9A}"/>
              </a:ext>
            </a:extLst>
          </p:cNvPr>
          <p:cNvSpPr txBox="1"/>
          <p:nvPr/>
        </p:nvSpPr>
        <p:spPr>
          <a:xfrm>
            <a:off x="5430918" y="1064510"/>
            <a:ext cx="5803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cs typeface="Arial" pitchFamily="34" charset="0"/>
              </a:rPr>
              <a:t>click</a:t>
            </a:r>
            <a:r>
              <a:rPr lang="zh-TW" altLang="en-US" sz="3600" b="1" dirty="0">
                <a:cs typeface="Arial" pitchFamily="34" charset="0"/>
              </a:rPr>
              <a:t>點擊不全</a:t>
            </a:r>
            <a:endParaRPr lang="en-US" altLang="zh-TW" sz="3600" b="1" dirty="0">
              <a:cs typeface="Arial" pitchFamily="34" charset="0"/>
            </a:endParaRPr>
          </a:p>
          <a:p>
            <a:r>
              <a:rPr lang="zh-TW" altLang="en-US" sz="3600" b="1" dirty="0">
                <a:cs typeface="Arial" pitchFamily="34" charset="0"/>
              </a:rPr>
              <a:t>導致爬蟲資料不完全</a:t>
            </a:r>
            <a:endParaRPr lang="en-US" altLang="zh-TW" sz="3600" b="1" dirty="0">
              <a:cs typeface="Arial" pitchFamily="34" charset="0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C6562C33-7C05-48E4-B8FE-3913C570DEE4}"/>
              </a:ext>
            </a:extLst>
          </p:cNvPr>
          <p:cNvSpPr txBox="1"/>
          <p:nvPr/>
        </p:nvSpPr>
        <p:spPr>
          <a:xfrm>
            <a:off x="4424435" y="2701504"/>
            <a:ext cx="111171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AC6E9358-D4D7-4991-9D54-3238D806A6ED}"/>
              </a:ext>
            </a:extLst>
          </p:cNvPr>
          <p:cNvSpPr txBox="1"/>
          <p:nvPr/>
        </p:nvSpPr>
        <p:spPr>
          <a:xfrm>
            <a:off x="5430918" y="2779602"/>
            <a:ext cx="5803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cs typeface="Arial" pitchFamily="34" charset="0"/>
              </a:rPr>
              <a:t>Selenium</a:t>
            </a:r>
            <a:r>
              <a:rPr lang="zh-TW" altLang="en-US" sz="3600" b="1" dirty="0">
                <a:cs typeface="Arial" pitchFamily="34" charset="0"/>
              </a:rPr>
              <a:t>爬蟲速度較慢</a:t>
            </a:r>
            <a:endParaRPr lang="en-US" altLang="zh-TW" sz="3600" b="1" dirty="0">
              <a:cs typeface="Arial" pitchFamily="34" charset="0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8B778A87-E7D5-4813-B069-F8FF15BCC6E8}"/>
              </a:ext>
            </a:extLst>
          </p:cNvPr>
          <p:cNvSpPr txBox="1"/>
          <p:nvPr/>
        </p:nvSpPr>
        <p:spPr>
          <a:xfrm>
            <a:off x="4445567" y="4121494"/>
            <a:ext cx="111171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8" name="TextBox 31">
            <a:extLst>
              <a:ext uri="{FF2B5EF4-FFF2-40B4-BE49-F238E27FC236}">
                <a16:creationId xmlns:a16="http://schemas.microsoft.com/office/drawing/2014/main" id="{741878C0-9066-43E3-AB58-EBDDB93BD071}"/>
              </a:ext>
            </a:extLst>
          </p:cNvPr>
          <p:cNvSpPr txBox="1"/>
          <p:nvPr/>
        </p:nvSpPr>
        <p:spPr>
          <a:xfrm>
            <a:off x="5430918" y="4177714"/>
            <a:ext cx="5803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cs typeface="Arial" pitchFamily="34" charset="0"/>
              </a:rPr>
              <a:t>資料量受限於滑動程度</a:t>
            </a:r>
            <a:endParaRPr lang="en-US" altLang="zh-TW" sz="3600" b="1" dirty="0">
              <a:cs typeface="Arial" pitchFamily="34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D30C1C91-A8C6-4C0B-8520-EEB28619D0D4}"/>
              </a:ext>
            </a:extLst>
          </p:cNvPr>
          <p:cNvGrpSpPr/>
          <p:nvPr/>
        </p:nvGrpSpPr>
        <p:grpSpPr>
          <a:xfrm>
            <a:off x="567606" y="3854932"/>
            <a:ext cx="2633709" cy="2633709"/>
            <a:chOff x="2089777" y="3283199"/>
            <a:chExt cx="2790190" cy="2790190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EA694C12-9BA1-4287-8877-0AE61EF1F32F}"/>
                </a:ext>
              </a:extLst>
            </p:cNvPr>
            <p:cNvSpPr/>
            <p:nvPr/>
          </p:nvSpPr>
          <p:spPr>
            <a:xfrm>
              <a:off x="2089777" y="3283199"/>
              <a:ext cx="2790190" cy="279019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Freeform 108">
              <a:extLst>
                <a:ext uri="{FF2B5EF4-FFF2-40B4-BE49-F238E27FC236}">
                  <a16:creationId xmlns:a16="http://schemas.microsoft.com/office/drawing/2014/main" id="{6E46ED4D-E050-4088-B5C5-9A25E852A31D}"/>
                </a:ext>
              </a:extLst>
            </p:cNvPr>
            <p:cNvSpPr/>
            <p:nvPr/>
          </p:nvSpPr>
          <p:spPr>
            <a:xfrm>
              <a:off x="2387786" y="3555146"/>
              <a:ext cx="2032837" cy="2246295"/>
            </a:xfrm>
            <a:custGeom>
              <a:avLst/>
              <a:gdLst/>
              <a:ahLst/>
              <a:cxnLst/>
              <a:rect l="l" t="t" r="r" b="b"/>
              <a:pathLst>
                <a:path w="341005" h="376812">
                  <a:moveTo>
                    <a:pt x="179590" y="105941"/>
                  </a:moveTo>
                  <a:cubicBezTo>
                    <a:pt x="189466" y="103284"/>
                    <a:pt x="200229" y="106383"/>
                    <a:pt x="207502" y="113978"/>
                  </a:cubicBezTo>
                  <a:lnTo>
                    <a:pt x="205155" y="116193"/>
                  </a:lnTo>
                  <a:cubicBezTo>
                    <a:pt x="198727" y="109493"/>
                    <a:pt x="189244" y="106732"/>
                    <a:pt x="180543" y="109027"/>
                  </a:cubicBezTo>
                  <a:cubicBezTo>
                    <a:pt x="171284" y="111470"/>
                    <a:pt x="164597" y="119184"/>
                    <a:pt x="163491" y="128699"/>
                  </a:cubicBezTo>
                  <a:lnTo>
                    <a:pt x="160301" y="128192"/>
                  </a:lnTo>
                  <a:cubicBezTo>
                    <a:pt x="160626" y="125509"/>
                    <a:pt x="161343" y="122953"/>
                    <a:pt x="162397" y="120583"/>
                  </a:cubicBezTo>
                  <a:cubicBezTo>
                    <a:pt x="163188" y="118806"/>
                    <a:pt x="164168" y="117134"/>
                    <a:pt x="165317" y="115593"/>
                  </a:cubicBezTo>
                  <a:close/>
                  <a:moveTo>
                    <a:pt x="184774" y="76800"/>
                  </a:moveTo>
                  <a:cubicBezTo>
                    <a:pt x="189722" y="75892"/>
                    <a:pt x="194950" y="76276"/>
                    <a:pt x="199898" y="78055"/>
                  </a:cubicBezTo>
                  <a:lnTo>
                    <a:pt x="198784" y="81085"/>
                  </a:lnTo>
                  <a:cubicBezTo>
                    <a:pt x="190044" y="77951"/>
                    <a:pt x="180324" y="79705"/>
                    <a:pt x="173557" y="85636"/>
                  </a:cubicBezTo>
                  <a:cubicBezTo>
                    <a:pt x="166357" y="91948"/>
                    <a:pt x="163808" y="101834"/>
                    <a:pt x="167057" y="110845"/>
                  </a:cubicBezTo>
                  <a:lnTo>
                    <a:pt x="163976" y="111813"/>
                  </a:lnTo>
                  <a:cubicBezTo>
                    <a:pt x="161264" y="104174"/>
                    <a:pt x="162206" y="95982"/>
                    <a:pt x="166259" y="89343"/>
                  </a:cubicBezTo>
                  <a:lnTo>
                    <a:pt x="171329" y="83298"/>
                  </a:lnTo>
                  <a:cubicBezTo>
                    <a:pt x="175158" y="79908"/>
                    <a:pt x="179826" y="77708"/>
                    <a:pt x="184774" y="76800"/>
                  </a:cubicBezTo>
                  <a:close/>
                  <a:moveTo>
                    <a:pt x="179076" y="24908"/>
                  </a:moveTo>
                  <a:cubicBezTo>
                    <a:pt x="173882" y="25821"/>
                    <a:pt x="169065" y="28595"/>
                    <a:pt x="165693" y="33023"/>
                  </a:cubicBezTo>
                  <a:lnTo>
                    <a:pt x="165081" y="32645"/>
                  </a:lnTo>
                  <a:lnTo>
                    <a:pt x="164343" y="33841"/>
                  </a:lnTo>
                  <a:lnTo>
                    <a:pt x="159156" y="28989"/>
                  </a:lnTo>
                  <a:cubicBezTo>
                    <a:pt x="147650" y="21890"/>
                    <a:pt x="132568" y="25462"/>
                    <a:pt x="125468" y="36968"/>
                  </a:cubicBezTo>
                  <a:cubicBezTo>
                    <a:pt x="125028" y="37682"/>
                    <a:pt x="124628" y="38410"/>
                    <a:pt x="124607" y="39302"/>
                  </a:cubicBezTo>
                  <a:cubicBezTo>
                    <a:pt x="121192" y="53871"/>
                    <a:pt x="126621" y="67918"/>
                    <a:pt x="137512" y="72288"/>
                  </a:cubicBezTo>
                  <a:lnTo>
                    <a:pt x="136408" y="75373"/>
                  </a:lnTo>
                  <a:cubicBezTo>
                    <a:pt x="125065" y="70889"/>
                    <a:pt x="118824" y="57470"/>
                    <a:pt x="120792" y="42874"/>
                  </a:cubicBezTo>
                  <a:cubicBezTo>
                    <a:pt x="110219" y="38045"/>
                    <a:pt x="97555" y="41998"/>
                    <a:pt x="91229" y="52250"/>
                  </a:cubicBezTo>
                  <a:cubicBezTo>
                    <a:pt x="86215" y="60377"/>
                    <a:pt x="87164" y="68019"/>
                    <a:pt x="90995" y="75559"/>
                  </a:cubicBezTo>
                  <a:cubicBezTo>
                    <a:pt x="88405" y="77546"/>
                    <a:pt x="86197" y="80074"/>
                    <a:pt x="84391" y="83001"/>
                  </a:cubicBezTo>
                  <a:cubicBezTo>
                    <a:pt x="75261" y="97799"/>
                    <a:pt x="79855" y="117197"/>
                    <a:pt x="94653" y="126328"/>
                  </a:cubicBezTo>
                  <a:cubicBezTo>
                    <a:pt x="99603" y="129383"/>
                    <a:pt x="105068" y="130901"/>
                    <a:pt x="110449" y="130283"/>
                  </a:cubicBezTo>
                  <a:cubicBezTo>
                    <a:pt x="111461" y="121556"/>
                    <a:pt x="114239" y="112980"/>
                    <a:pt x="118788" y="105103"/>
                  </a:cubicBezTo>
                  <a:lnTo>
                    <a:pt x="122060" y="106993"/>
                  </a:lnTo>
                  <a:cubicBezTo>
                    <a:pt x="117549" y="114804"/>
                    <a:pt x="114885" y="123345"/>
                    <a:pt x="114602" y="132066"/>
                  </a:cubicBezTo>
                  <a:cubicBezTo>
                    <a:pt x="118189" y="142541"/>
                    <a:pt x="127538" y="149533"/>
                    <a:pt x="138054" y="150704"/>
                  </a:cubicBezTo>
                  <a:lnTo>
                    <a:pt x="138622" y="157584"/>
                  </a:lnTo>
                  <a:cubicBezTo>
                    <a:pt x="141809" y="168599"/>
                    <a:pt x="152592" y="175355"/>
                    <a:pt x="163536" y="173320"/>
                  </a:cubicBezTo>
                  <a:lnTo>
                    <a:pt x="163736" y="174011"/>
                  </a:lnTo>
                  <a:lnTo>
                    <a:pt x="165086" y="173621"/>
                  </a:lnTo>
                  <a:lnTo>
                    <a:pt x="165671" y="180699"/>
                  </a:lnTo>
                  <a:cubicBezTo>
                    <a:pt x="169429" y="193686"/>
                    <a:pt x="183003" y="201168"/>
                    <a:pt x="195990" y="197411"/>
                  </a:cubicBezTo>
                  <a:cubicBezTo>
                    <a:pt x="196796" y="197178"/>
                    <a:pt x="197581" y="196907"/>
                    <a:pt x="198196" y="196260"/>
                  </a:cubicBezTo>
                  <a:cubicBezTo>
                    <a:pt x="209934" y="188156"/>
                    <a:pt x="215400" y="175007"/>
                    <a:pt x="211155" y="164763"/>
                  </a:cubicBezTo>
                  <a:cubicBezTo>
                    <a:pt x="205121" y="170199"/>
                    <a:pt x="196738" y="172687"/>
                    <a:pt x="188343" y="171472"/>
                  </a:cubicBezTo>
                  <a:lnTo>
                    <a:pt x="188829" y="168281"/>
                  </a:lnTo>
                  <a:cubicBezTo>
                    <a:pt x="198020" y="169602"/>
                    <a:pt x="207192" y="165939"/>
                    <a:pt x="212635" y="158774"/>
                  </a:cubicBezTo>
                  <a:cubicBezTo>
                    <a:pt x="218427" y="151149"/>
                    <a:pt x="218946" y="140953"/>
                    <a:pt x="213960" y="132774"/>
                  </a:cubicBezTo>
                  <a:lnTo>
                    <a:pt x="216785" y="131210"/>
                  </a:lnTo>
                  <a:cubicBezTo>
                    <a:pt x="222366" y="140465"/>
                    <a:pt x="221779" y="151983"/>
                    <a:pt x="215286" y="160619"/>
                  </a:cubicBezTo>
                  <a:lnTo>
                    <a:pt x="213805" y="162105"/>
                  </a:lnTo>
                  <a:cubicBezTo>
                    <a:pt x="218946" y="172938"/>
                    <a:pt x="214526" y="186813"/>
                    <a:pt x="203421" y="196175"/>
                  </a:cubicBezTo>
                  <a:cubicBezTo>
                    <a:pt x="208012" y="206854"/>
                    <a:pt x="220050" y="212429"/>
                    <a:pt x="231622" y="209082"/>
                  </a:cubicBezTo>
                  <a:cubicBezTo>
                    <a:pt x="239377" y="206838"/>
                    <a:pt x="243741" y="201989"/>
                    <a:pt x="246092" y="195539"/>
                  </a:cubicBezTo>
                  <a:cubicBezTo>
                    <a:pt x="255042" y="199507"/>
                    <a:pt x="265290" y="198199"/>
                    <a:pt x="272958" y="192601"/>
                  </a:cubicBezTo>
                  <a:lnTo>
                    <a:pt x="276795" y="193971"/>
                  </a:lnTo>
                  <a:cubicBezTo>
                    <a:pt x="289009" y="194016"/>
                    <a:pt x="298363" y="193248"/>
                    <a:pt x="304258" y="183694"/>
                  </a:cubicBezTo>
                  <a:cubicBezTo>
                    <a:pt x="309343" y="175453"/>
                    <a:pt x="308953" y="165378"/>
                    <a:pt x="303795" y="157923"/>
                  </a:cubicBezTo>
                  <a:cubicBezTo>
                    <a:pt x="298315" y="164420"/>
                    <a:pt x="291041" y="168177"/>
                    <a:pt x="283702" y="168174"/>
                  </a:cubicBezTo>
                  <a:lnTo>
                    <a:pt x="283555" y="164527"/>
                  </a:lnTo>
                  <a:cubicBezTo>
                    <a:pt x="293404" y="164978"/>
                    <a:pt x="303289" y="157339"/>
                    <a:pt x="308110" y="145450"/>
                  </a:cubicBezTo>
                  <a:cubicBezTo>
                    <a:pt x="311022" y="136198"/>
                    <a:pt x="308752" y="126109"/>
                    <a:pt x="302169" y="119023"/>
                  </a:cubicBezTo>
                  <a:cubicBezTo>
                    <a:pt x="296249" y="127191"/>
                    <a:pt x="286098" y="131525"/>
                    <a:pt x="275782" y="130309"/>
                  </a:cubicBezTo>
                  <a:lnTo>
                    <a:pt x="276183" y="127106"/>
                  </a:lnTo>
                  <a:cubicBezTo>
                    <a:pt x="285405" y="128184"/>
                    <a:pt x="294478" y="124281"/>
                    <a:pt x="299730" y="116974"/>
                  </a:cubicBezTo>
                  <a:lnTo>
                    <a:pt x="300207" y="116045"/>
                  </a:lnTo>
                  <a:cubicBezTo>
                    <a:pt x="300079" y="107222"/>
                    <a:pt x="295342" y="98867"/>
                    <a:pt x="287259" y="93880"/>
                  </a:cubicBezTo>
                  <a:cubicBezTo>
                    <a:pt x="284295" y="92051"/>
                    <a:pt x="281129" y="90828"/>
                    <a:pt x="277855" y="90561"/>
                  </a:cubicBezTo>
                  <a:cubicBezTo>
                    <a:pt x="271916" y="104194"/>
                    <a:pt x="259881" y="112708"/>
                    <a:pt x="248172" y="111695"/>
                  </a:cubicBezTo>
                  <a:cubicBezTo>
                    <a:pt x="248002" y="114741"/>
                    <a:pt x="246936" y="117719"/>
                    <a:pt x="245089" y="120348"/>
                  </a:cubicBezTo>
                  <a:cubicBezTo>
                    <a:pt x="241307" y="125729"/>
                    <a:pt x="234825" y="128827"/>
                    <a:pt x="228007" y="128511"/>
                  </a:cubicBezTo>
                  <a:lnTo>
                    <a:pt x="228158" y="125380"/>
                  </a:lnTo>
                  <a:cubicBezTo>
                    <a:pt x="233848" y="125642"/>
                    <a:pt x="239262" y="123097"/>
                    <a:pt x="242439" y="118667"/>
                  </a:cubicBezTo>
                  <a:cubicBezTo>
                    <a:pt x="244071" y="116391"/>
                    <a:pt x="244987" y="113796"/>
                    <a:pt x="245116" y="111152"/>
                  </a:cubicBezTo>
                  <a:lnTo>
                    <a:pt x="243716" y="110904"/>
                  </a:lnTo>
                  <a:lnTo>
                    <a:pt x="244539" y="108155"/>
                  </a:lnTo>
                  <a:cubicBezTo>
                    <a:pt x="244792" y="106166"/>
                    <a:pt x="244131" y="104285"/>
                    <a:pt x="243078" y="102544"/>
                  </a:cubicBezTo>
                  <a:cubicBezTo>
                    <a:pt x="240257" y="97875"/>
                    <a:pt x="235048" y="94922"/>
                    <a:pt x="229344" y="94755"/>
                  </a:cubicBezTo>
                  <a:lnTo>
                    <a:pt x="229436" y="91621"/>
                  </a:lnTo>
                  <a:cubicBezTo>
                    <a:pt x="236268" y="91821"/>
                    <a:pt x="242499" y="95409"/>
                    <a:pt x="245850" y="101072"/>
                  </a:cubicBezTo>
                  <a:cubicBezTo>
                    <a:pt x="247129" y="103235"/>
                    <a:pt x="247915" y="105575"/>
                    <a:pt x="248037" y="107973"/>
                  </a:cubicBezTo>
                  <a:cubicBezTo>
                    <a:pt x="258268" y="109553"/>
                    <a:pt x="268981" y="102051"/>
                    <a:pt x="274232" y="89778"/>
                  </a:cubicBezTo>
                  <a:cubicBezTo>
                    <a:pt x="278708" y="77339"/>
                    <a:pt x="274020" y="63056"/>
                    <a:pt x="262316" y="55834"/>
                  </a:cubicBezTo>
                  <a:cubicBezTo>
                    <a:pt x="257734" y="53007"/>
                    <a:pt x="252666" y="51626"/>
                    <a:pt x="247691" y="52231"/>
                  </a:cubicBezTo>
                  <a:cubicBezTo>
                    <a:pt x="248705" y="60913"/>
                    <a:pt x="245967" y="69020"/>
                    <a:pt x="239739" y="74185"/>
                  </a:cubicBezTo>
                  <a:lnTo>
                    <a:pt x="237649" y="71664"/>
                  </a:lnTo>
                  <a:cubicBezTo>
                    <a:pt x="244579" y="65918"/>
                    <a:pt x="246481" y="55888"/>
                    <a:pt x="243151" y="45920"/>
                  </a:cubicBezTo>
                  <a:cubicBezTo>
                    <a:pt x="241194" y="40124"/>
                    <a:pt x="237183" y="35004"/>
                    <a:pt x="231542" y="31523"/>
                  </a:cubicBezTo>
                  <a:cubicBezTo>
                    <a:pt x="221392" y="25261"/>
                    <a:pt x="208864" y="26095"/>
                    <a:pt x="199763" y="32668"/>
                  </a:cubicBezTo>
                  <a:lnTo>
                    <a:pt x="194721" y="27952"/>
                  </a:lnTo>
                  <a:cubicBezTo>
                    <a:pt x="189842" y="24941"/>
                    <a:pt x="184271" y="23995"/>
                    <a:pt x="179076" y="24908"/>
                  </a:cubicBezTo>
                  <a:close/>
                  <a:moveTo>
                    <a:pt x="190632" y="62"/>
                  </a:moveTo>
                  <a:cubicBezTo>
                    <a:pt x="300121" y="2329"/>
                    <a:pt x="391248" y="125645"/>
                    <a:pt x="309641" y="225160"/>
                  </a:cubicBezTo>
                  <a:cubicBezTo>
                    <a:pt x="282892" y="251229"/>
                    <a:pt x="279266" y="288859"/>
                    <a:pt x="302841" y="374772"/>
                  </a:cubicBezTo>
                  <a:lnTo>
                    <a:pt x="121266" y="376812"/>
                  </a:lnTo>
                  <a:lnTo>
                    <a:pt x="109025" y="322355"/>
                  </a:lnTo>
                  <a:cubicBezTo>
                    <a:pt x="76580" y="333165"/>
                    <a:pt x="40716" y="329924"/>
                    <a:pt x="28778" y="318327"/>
                  </a:cubicBezTo>
                  <a:cubicBezTo>
                    <a:pt x="22923" y="311868"/>
                    <a:pt x="25422" y="291738"/>
                    <a:pt x="32859" y="276164"/>
                  </a:cubicBezTo>
                  <a:cubicBezTo>
                    <a:pt x="35235" y="270344"/>
                    <a:pt x="23179" y="268321"/>
                    <a:pt x="20618" y="259843"/>
                  </a:cubicBezTo>
                  <a:cubicBezTo>
                    <a:pt x="19440" y="251965"/>
                    <a:pt x="27377" y="251682"/>
                    <a:pt x="30757" y="247602"/>
                  </a:cubicBezTo>
                  <a:lnTo>
                    <a:pt x="18516" y="238938"/>
                  </a:lnTo>
                  <a:cubicBezTo>
                    <a:pt x="12669" y="232923"/>
                    <a:pt x="25811" y="221592"/>
                    <a:pt x="29458" y="212919"/>
                  </a:cubicBezTo>
                  <a:cubicBezTo>
                    <a:pt x="16679" y="208924"/>
                    <a:pt x="7006" y="203466"/>
                    <a:pt x="307" y="196983"/>
                  </a:cubicBezTo>
                  <a:cubicBezTo>
                    <a:pt x="-2572" y="186228"/>
                    <a:pt x="15339" y="171234"/>
                    <a:pt x="31089" y="151672"/>
                  </a:cubicBezTo>
                  <a:cubicBezTo>
                    <a:pt x="47602" y="132201"/>
                    <a:pt x="33821" y="117353"/>
                    <a:pt x="46470" y="75544"/>
                  </a:cubicBezTo>
                  <a:cubicBezTo>
                    <a:pt x="66559" y="23813"/>
                    <a:pt x="114124" y="-1423"/>
                    <a:pt x="190632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Rectangle 3">
            <a:extLst>
              <a:ext uri="{FF2B5EF4-FFF2-40B4-BE49-F238E27FC236}">
                <a16:creationId xmlns:a16="http://schemas.microsoft.com/office/drawing/2014/main" id="{939406C3-AE6C-4CF7-809C-A241BA4AF4E6}"/>
              </a:ext>
            </a:extLst>
          </p:cNvPr>
          <p:cNvSpPr/>
          <p:nvPr/>
        </p:nvSpPr>
        <p:spPr>
          <a:xfrm rot="10800000">
            <a:off x="-1" y="2638625"/>
            <a:ext cx="3546296" cy="64320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2209106F-23D5-4D6F-B818-456846364166}"/>
              </a:ext>
            </a:extLst>
          </p:cNvPr>
          <p:cNvSpPr txBox="1">
            <a:spLocks/>
          </p:cNvSpPr>
          <p:nvPr/>
        </p:nvSpPr>
        <p:spPr>
          <a:xfrm>
            <a:off x="-293462" y="2010645"/>
            <a:ext cx="3494777" cy="1449851"/>
          </a:xfrm>
          <a:prstGeom prst="rect">
            <a:avLst/>
          </a:prstGeom>
        </p:spPr>
        <p:txBody>
          <a:bodyPr anchor="ctr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itchFamily="34" charset="0"/>
              <a:buNone/>
              <a:defRPr sz="48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（衍生問題）</a:t>
            </a:r>
            <a:endParaRPr lang="en-US" altLang="zh-TW" dirty="0"/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CAACF705-FFA4-4482-B80C-077939D4B769}"/>
              </a:ext>
            </a:extLst>
          </p:cNvPr>
          <p:cNvSpPr txBox="1"/>
          <p:nvPr/>
        </p:nvSpPr>
        <p:spPr>
          <a:xfrm>
            <a:off x="4445567" y="5156763"/>
            <a:ext cx="111171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4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2" name="TextBox 31">
            <a:extLst>
              <a:ext uri="{FF2B5EF4-FFF2-40B4-BE49-F238E27FC236}">
                <a16:creationId xmlns:a16="http://schemas.microsoft.com/office/drawing/2014/main" id="{B13E0752-8C77-4B48-999F-A8391CC93D74}"/>
              </a:ext>
            </a:extLst>
          </p:cNvPr>
          <p:cNvSpPr txBox="1"/>
          <p:nvPr/>
        </p:nvSpPr>
        <p:spPr>
          <a:xfrm>
            <a:off x="5430918" y="5212983"/>
            <a:ext cx="5803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cs typeface="Arial" pitchFamily="34" charset="0"/>
              </a:rPr>
              <a:t>視窗無法正常關閉</a:t>
            </a:r>
            <a:endParaRPr lang="en-US" altLang="zh-TW" sz="3600" b="1" dirty="0">
              <a:cs typeface="Arial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11EBBA-24A2-45DA-A47B-A3972863F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86" y="385337"/>
            <a:ext cx="11660227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99134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>
            <a:extLst>
              <a:ext uri="{FF2B5EF4-FFF2-40B4-BE49-F238E27FC236}">
                <a16:creationId xmlns:a16="http://schemas.microsoft.com/office/drawing/2014/main" id="{ED981979-5EC9-4ED5-A7BD-9D0153DE022E}"/>
              </a:ext>
            </a:extLst>
          </p:cNvPr>
          <p:cNvSpPr/>
          <p:nvPr/>
        </p:nvSpPr>
        <p:spPr>
          <a:xfrm rot="10800000">
            <a:off x="-1" y="4612370"/>
            <a:ext cx="2340429" cy="24382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49398EA-7FDC-4AAC-8A43-5144A0C5BAC0}"/>
              </a:ext>
            </a:extLst>
          </p:cNvPr>
          <p:cNvSpPr/>
          <p:nvPr/>
        </p:nvSpPr>
        <p:spPr>
          <a:xfrm rot="10800000">
            <a:off x="12679" y="3782734"/>
            <a:ext cx="3286601" cy="26094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91410" y="3083570"/>
            <a:ext cx="3494777" cy="1920213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參考資料</a:t>
            </a:r>
            <a:endParaRPr lang="en-US" altLang="zh-TW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4079776" y="439969"/>
            <a:ext cx="7776864" cy="6048672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A49200A6-3E5D-458F-A458-054109813A26}"/>
              </a:ext>
            </a:extLst>
          </p:cNvPr>
          <p:cNvSpPr/>
          <p:nvPr/>
        </p:nvSpPr>
        <p:spPr>
          <a:xfrm>
            <a:off x="2096446" y="4742841"/>
            <a:ext cx="1449850" cy="15803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A32F7F4C-C0F2-492A-8BFD-C34E25874ADF}"/>
              </a:ext>
            </a:extLst>
          </p:cNvPr>
          <p:cNvSpPr txBox="1"/>
          <p:nvPr/>
        </p:nvSpPr>
        <p:spPr>
          <a:xfrm>
            <a:off x="4079776" y="823232"/>
            <a:ext cx="111171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5" name="TextBox 31">
            <a:extLst>
              <a:ext uri="{FF2B5EF4-FFF2-40B4-BE49-F238E27FC236}">
                <a16:creationId xmlns:a16="http://schemas.microsoft.com/office/drawing/2014/main" id="{F4A0459B-5E05-409A-BFAB-DF62B7061A9A}"/>
              </a:ext>
            </a:extLst>
          </p:cNvPr>
          <p:cNvSpPr txBox="1"/>
          <p:nvPr/>
        </p:nvSpPr>
        <p:spPr>
          <a:xfrm>
            <a:off x="4890110" y="823232"/>
            <a:ext cx="68525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cs typeface="Arial" pitchFamily="34" charset="0"/>
              </a:rPr>
              <a:t>在</a:t>
            </a:r>
            <a:r>
              <a:rPr lang="en-US" altLang="zh-TW" sz="3600" b="1" dirty="0">
                <a:cs typeface="Arial" pitchFamily="34" charset="0"/>
              </a:rPr>
              <a:t>Windows</a:t>
            </a:r>
            <a:r>
              <a:rPr lang="zh-TW" altLang="en-US" sz="3600" b="1" dirty="0">
                <a:cs typeface="Arial" pitchFamily="34" charset="0"/>
              </a:rPr>
              <a:t> </a:t>
            </a:r>
            <a:r>
              <a:rPr lang="en-US" altLang="zh-TW" sz="3600" b="1" dirty="0">
                <a:cs typeface="Arial" pitchFamily="34" charset="0"/>
              </a:rPr>
              <a:t>Selenium </a:t>
            </a:r>
            <a:r>
              <a:rPr lang="zh-TW" altLang="en-US" sz="3600" b="1" dirty="0">
                <a:cs typeface="Arial" pitchFamily="34" charset="0"/>
              </a:rPr>
              <a:t>簡易教學</a:t>
            </a:r>
            <a:r>
              <a:rPr lang="en-US" altLang="zh-TW" sz="1200" b="1" dirty="0">
                <a:latin typeface="新細明體" panose="02020500000000000000" pitchFamily="18" charset="-120"/>
                <a:ea typeface="新細明體" panose="02020500000000000000" pitchFamily="18" charset="-120"/>
                <a:cs typeface="Arial" pitchFamily="34" charset="0"/>
              </a:rPr>
              <a:t>https://northbei.medium.com/%E5%9C%A8windows%E4%B8%8A%E5%AE%89%E8%A3%9Dpython-selenium-%E7%B0%A1%E6%98%93%E6%95%99%E5%AD%B8-eade1cd2d12d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C6562C33-7C05-48E4-B8FE-3913C570DEE4}"/>
              </a:ext>
            </a:extLst>
          </p:cNvPr>
          <p:cNvSpPr txBox="1"/>
          <p:nvPr/>
        </p:nvSpPr>
        <p:spPr>
          <a:xfrm>
            <a:off x="4007875" y="2306062"/>
            <a:ext cx="111171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AC6E9358-D4D7-4991-9D54-3238D806A6ED}"/>
              </a:ext>
            </a:extLst>
          </p:cNvPr>
          <p:cNvSpPr txBox="1"/>
          <p:nvPr/>
        </p:nvSpPr>
        <p:spPr>
          <a:xfrm>
            <a:off x="4890110" y="2120892"/>
            <a:ext cx="65679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cs typeface="Arial" pitchFamily="34" charset="0"/>
              </a:rPr>
              <a:t>動態網頁爬蟲第二道鎖 </a:t>
            </a:r>
            <a:r>
              <a:rPr lang="en-US" altLang="zh-TW" sz="3600" b="1" dirty="0">
                <a:cs typeface="Arial" pitchFamily="34" charset="0"/>
              </a:rPr>
              <a:t>— Selenium</a:t>
            </a:r>
            <a:r>
              <a:rPr lang="zh-TW" altLang="en-US" sz="3600" b="1" dirty="0">
                <a:cs typeface="Arial" pitchFamily="34" charset="0"/>
              </a:rPr>
              <a:t>教學：如何使用</a:t>
            </a:r>
            <a:r>
              <a:rPr lang="en-US" altLang="zh-TW" sz="3600" b="1" dirty="0" err="1">
                <a:cs typeface="Arial" pitchFamily="34" charset="0"/>
              </a:rPr>
              <a:t>find_element</a:t>
            </a:r>
            <a:r>
              <a:rPr lang="en-US" altLang="zh-TW" sz="3600" b="1" dirty="0">
                <a:cs typeface="Arial" pitchFamily="34" charset="0"/>
              </a:rPr>
              <a:t>(s)</a:t>
            </a:r>
            <a:r>
              <a:rPr lang="zh-TW" altLang="en-US" sz="3600" b="1" dirty="0">
                <a:cs typeface="Arial" pitchFamily="34" charset="0"/>
              </a:rPr>
              <a:t>取得任何網頁上能看到的內容</a:t>
            </a:r>
            <a:r>
              <a:rPr lang="en-US" altLang="zh-TW" sz="1200" b="1" dirty="0">
                <a:cs typeface="Arial" pitchFamily="34" charset="0"/>
              </a:rPr>
              <a:t>https:://medium.com/marketingdatascience/%E5%8B%95%E6%85%8B%E7%B6%B2%E9%A0%81%E7%88%AC%E8%9F%B2%E7%AC%AC%E4%BA%8C%E9%81%93%E9%8E%96-selenium%E6%95%99%E5%AD%B8-%E5%A6%82%E4%BD%95%E4%BD%BF%E7%94%A8find-element-s-%E5%8F%96%E5%BE%97%E7%B6%B2%E9%A0%81%E5%85%83%E7%B4%A0-%E9%99%84python-%E7%A8%8B%E5%BC%8F%E7%A2%BC-b66920fc8cab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372D5228-CA6E-4BC0-B5E4-4FE9485299E7}"/>
              </a:ext>
            </a:extLst>
          </p:cNvPr>
          <p:cNvSpPr/>
          <p:nvPr/>
        </p:nvSpPr>
        <p:spPr>
          <a:xfrm>
            <a:off x="1921607" y="5242960"/>
            <a:ext cx="1377673" cy="128962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94828581"/>
      </p:ext>
    </p:extLst>
  </p:cSld>
  <p:clrMapOvr>
    <a:masterClrMapping/>
  </p:clrMapOvr>
  <p:transition spd="med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>
            <a:extLst>
              <a:ext uri="{FF2B5EF4-FFF2-40B4-BE49-F238E27FC236}">
                <a16:creationId xmlns:a16="http://schemas.microsoft.com/office/drawing/2014/main" id="{ED981979-5EC9-4ED5-A7BD-9D0153DE022E}"/>
              </a:ext>
            </a:extLst>
          </p:cNvPr>
          <p:cNvSpPr/>
          <p:nvPr/>
        </p:nvSpPr>
        <p:spPr>
          <a:xfrm rot="10800000">
            <a:off x="-1" y="4612370"/>
            <a:ext cx="2340429" cy="24382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49398EA-7FDC-4AAC-8A43-5144A0C5BAC0}"/>
              </a:ext>
            </a:extLst>
          </p:cNvPr>
          <p:cNvSpPr/>
          <p:nvPr/>
        </p:nvSpPr>
        <p:spPr>
          <a:xfrm rot="10800000">
            <a:off x="12679" y="3782734"/>
            <a:ext cx="3286601" cy="26094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91410" y="3140206"/>
            <a:ext cx="3494777" cy="1920213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參考資料</a:t>
            </a:r>
            <a:endParaRPr lang="en-US" altLang="zh-TW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4079776" y="439969"/>
            <a:ext cx="7776864" cy="6048672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A49200A6-3E5D-458F-A458-054109813A26}"/>
              </a:ext>
            </a:extLst>
          </p:cNvPr>
          <p:cNvSpPr/>
          <p:nvPr/>
        </p:nvSpPr>
        <p:spPr>
          <a:xfrm>
            <a:off x="2032000" y="4775199"/>
            <a:ext cx="1491880" cy="15696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A32F7F4C-C0F2-492A-8BFD-C34E25874ADF}"/>
              </a:ext>
            </a:extLst>
          </p:cNvPr>
          <p:cNvSpPr txBox="1"/>
          <p:nvPr/>
        </p:nvSpPr>
        <p:spPr>
          <a:xfrm>
            <a:off x="4424435" y="984009"/>
            <a:ext cx="111171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5" name="TextBox 31">
            <a:extLst>
              <a:ext uri="{FF2B5EF4-FFF2-40B4-BE49-F238E27FC236}">
                <a16:creationId xmlns:a16="http://schemas.microsoft.com/office/drawing/2014/main" id="{F4A0459B-5E05-409A-BFAB-DF62B7061A9A}"/>
              </a:ext>
            </a:extLst>
          </p:cNvPr>
          <p:cNvSpPr txBox="1"/>
          <p:nvPr/>
        </p:nvSpPr>
        <p:spPr>
          <a:xfrm>
            <a:off x="5430917" y="984009"/>
            <a:ext cx="58037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cs typeface="Arial" pitchFamily="34" charset="0"/>
              </a:rPr>
              <a:t>Selenium Python click()</a:t>
            </a:r>
            <a:r>
              <a:rPr lang="zh-TW" altLang="en-US" sz="3600" b="1" dirty="0">
                <a:cs typeface="Arial" pitchFamily="34" charset="0"/>
              </a:rPr>
              <a:t>用法及代碼示例</a:t>
            </a:r>
            <a:endParaRPr lang="en-US" altLang="zh-TW" sz="3600" b="1" dirty="0">
              <a:cs typeface="Arial" pitchFamily="34" charset="0"/>
            </a:endParaRPr>
          </a:p>
          <a:p>
            <a:r>
              <a:rPr lang="en-US" altLang="zh-TW" sz="1200" b="1" dirty="0">
                <a:latin typeface="新細明體" panose="02020500000000000000" pitchFamily="18" charset="-120"/>
                <a:ea typeface="新細明體" panose="02020500000000000000" pitchFamily="18" charset="-120"/>
                <a:cs typeface="Arial" pitchFamily="34" charset="0"/>
              </a:rPr>
              <a:t>https://vimsky.com/zh-tw/examples/usage/click-element-method-selenium-python.html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EA7D31-B97F-4A0C-95EB-91BE58B7164E}"/>
              </a:ext>
            </a:extLst>
          </p:cNvPr>
          <p:cNvSpPr/>
          <p:nvPr/>
        </p:nvSpPr>
        <p:spPr>
          <a:xfrm>
            <a:off x="1921607" y="5242960"/>
            <a:ext cx="1377673" cy="128962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3" name="TextBox 31">
            <a:extLst>
              <a:ext uri="{FF2B5EF4-FFF2-40B4-BE49-F238E27FC236}">
                <a16:creationId xmlns:a16="http://schemas.microsoft.com/office/drawing/2014/main" id="{25E47802-905E-4CC6-994C-D91B248C11D2}"/>
              </a:ext>
            </a:extLst>
          </p:cNvPr>
          <p:cNvSpPr txBox="1"/>
          <p:nvPr/>
        </p:nvSpPr>
        <p:spPr>
          <a:xfrm>
            <a:off x="5430916" y="2546448"/>
            <a:ext cx="58037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cs typeface="Arial" pitchFamily="34" charset="0"/>
              </a:rPr>
              <a:t>LINE Notify </a:t>
            </a:r>
            <a:r>
              <a:rPr lang="zh-TW" altLang="en-US" sz="3600" b="1" dirty="0">
                <a:cs typeface="Arial" pitchFamily="34" charset="0"/>
              </a:rPr>
              <a:t>訊息推播通知 </a:t>
            </a:r>
            <a:r>
              <a:rPr lang="en-US" altLang="zh-TW" sz="3600" b="1" dirty="0">
                <a:cs typeface="Arial" pitchFamily="34" charset="0"/>
              </a:rPr>
              <a:t>(Python</a:t>
            </a:r>
            <a:r>
              <a:rPr lang="zh-TW" altLang="en-US" sz="3600" b="1" dirty="0">
                <a:cs typeface="Arial" pitchFamily="34" charset="0"/>
              </a:rPr>
              <a:t>版</a:t>
            </a:r>
            <a:r>
              <a:rPr lang="en-US" altLang="zh-TW" sz="3600" b="1" dirty="0">
                <a:cs typeface="Arial" pitchFamily="34" charset="0"/>
              </a:rPr>
              <a:t>)</a:t>
            </a:r>
          </a:p>
          <a:p>
            <a:r>
              <a:rPr lang="en-US" altLang="zh-TW" sz="1200" b="1" dirty="0">
                <a:latin typeface="新細明體" panose="02020500000000000000" pitchFamily="18" charset="-120"/>
                <a:ea typeface="新細明體" panose="02020500000000000000" pitchFamily="18" charset="-120"/>
                <a:cs typeface="Arial" pitchFamily="34" charset="0"/>
              </a:rPr>
              <a:t>https://ithelp.ithome.com.tw/articles/10234115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BECC9FAE-2926-4A4A-BAFB-E122658334A4}"/>
              </a:ext>
            </a:extLst>
          </p:cNvPr>
          <p:cNvSpPr txBox="1"/>
          <p:nvPr/>
        </p:nvSpPr>
        <p:spPr>
          <a:xfrm>
            <a:off x="4424435" y="2493441"/>
            <a:ext cx="111171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8" name="TextBox 31">
            <a:extLst>
              <a:ext uri="{FF2B5EF4-FFF2-40B4-BE49-F238E27FC236}">
                <a16:creationId xmlns:a16="http://schemas.microsoft.com/office/drawing/2014/main" id="{F3425D51-8D80-4915-BBD9-C91A41E406A3}"/>
              </a:ext>
            </a:extLst>
          </p:cNvPr>
          <p:cNvSpPr txBox="1"/>
          <p:nvPr/>
        </p:nvSpPr>
        <p:spPr>
          <a:xfrm>
            <a:off x="5430916" y="4037457"/>
            <a:ext cx="58037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cs typeface="Arial" pitchFamily="34" charset="0"/>
              </a:rPr>
              <a:t>[Python] </a:t>
            </a:r>
            <a:r>
              <a:rPr lang="zh-TW" altLang="en-US" sz="3600" b="1" dirty="0">
                <a:cs typeface="Arial" pitchFamily="34" charset="0"/>
              </a:rPr>
              <a:t>使用 </a:t>
            </a:r>
            <a:r>
              <a:rPr lang="en-US" altLang="zh-TW" sz="3600" b="1" dirty="0">
                <a:cs typeface="Arial" pitchFamily="34" charset="0"/>
              </a:rPr>
              <a:t>Pickle </a:t>
            </a:r>
            <a:r>
              <a:rPr lang="zh-TW" altLang="en-US" sz="3600" b="1" dirty="0">
                <a:cs typeface="Arial" pitchFamily="34" charset="0"/>
              </a:rPr>
              <a:t>模組保存資料（持久化數據）</a:t>
            </a:r>
            <a:r>
              <a:rPr lang="en-US" altLang="zh-TW" sz="1200" b="1" dirty="0">
                <a:latin typeface="新細明體" panose="02020500000000000000" pitchFamily="18" charset="-120"/>
                <a:ea typeface="新細明體" panose="02020500000000000000" pitchFamily="18" charset="-120"/>
                <a:cs typeface="Arial" pitchFamily="34" charset="0"/>
              </a:rPr>
              <a:t>https://clay-atlas.com/blog/2020/03/28/%E4%BD%BF%E7%94%A8-pickle-%E6%A8%A1%E7%B5%84%E4%BF%9D%E5%AD%98-python-%E8%B3%87%E6%96%99/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8FFF8EDF-CB23-4AD4-9A8E-B194FB7A55F9}"/>
              </a:ext>
            </a:extLst>
          </p:cNvPr>
          <p:cNvSpPr txBox="1"/>
          <p:nvPr/>
        </p:nvSpPr>
        <p:spPr>
          <a:xfrm>
            <a:off x="4424435" y="3984450"/>
            <a:ext cx="111171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0</a:t>
            </a:r>
            <a:r>
              <a:rPr lang="en-US" altLang="zh-TW" sz="4400" b="1" dirty="0">
                <a:solidFill>
                  <a:schemeClr val="accent1"/>
                </a:solidFill>
                <a:cs typeface="Arial" pitchFamily="34" charset="0"/>
              </a:rPr>
              <a:t>5</a:t>
            </a:r>
            <a:endParaRPr lang="ko-KR" altLang="en-US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012890"/>
      </p:ext>
    </p:extLst>
  </p:cSld>
  <p:clrMapOvr>
    <a:masterClrMapping/>
  </p:clrMapOvr>
  <p:transition spd="med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892829"/>
            <a:ext cx="12192000" cy="230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6" name="Rectangle 30"/>
          <p:cNvSpPr/>
          <p:nvPr/>
        </p:nvSpPr>
        <p:spPr>
          <a:xfrm>
            <a:off x="553814" y="2465819"/>
            <a:ext cx="1164705" cy="116130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8" name="Rectangle 9"/>
          <p:cNvSpPr/>
          <p:nvPr/>
        </p:nvSpPr>
        <p:spPr>
          <a:xfrm>
            <a:off x="10067473" y="2356082"/>
            <a:ext cx="1377673" cy="128962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9" name="Rectangle 16"/>
          <p:cNvSpPr/>
          <p:nvPr/>
        </p:nvSpPr>
        <p:spPr>
          <a:xfrm rot="2700000">
            <a:off x="3307830" y="2120267"/>
            <a:ext cx="969328" cy="176125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-228541" y="4389355"/>
            <a:ext cx="2910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動機與目的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36414" y="4430826"/>
            <a:ext cx="32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方法與素材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4602" y="4430826"/>
            <a:ext cx="3395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討論與結論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513808" y="4400581"/>
            <a:ext cx="267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參考資料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85F76E16-F5E8-4D86-BD04-B350488BDD3D}"/>
              </a:ext>
            </a:extLst>
          </p:cNvPr>
          <p:cNvSpPr/>
          <p:nvPr/>
        </p:nvSpPr>
        <p:spPr>
          <a:xfrm rot="10800000">
            <a:off x="-1" y="998304"/>
            <a:ext cx="2682240" cy="335831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23251" y="547707"/>
            <a:ext cx="4286865" cy="82968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5400" b="1" dirty="0">
                <a:solidFill>
                  <a:schemeClr val="tx1"/>
                </a:solidFill>
              </a:rPr>
              <a:t>報 告 目 錄</a:t>
            </a:r>
            <a:endParaRPr lang="ko-KR" altLang="en-US" sz="5400" b="1" dirty="0">
              <a:solidFill>
                <a:schemeClr val="tx1"/>
              </a:solidFill>
            </a:endParaRPr>
          </a:p>
        </p:txBody>
      </p:sp>
      <p:sp>
        <p:nvSpPr>
          <p:cNvPr id="28" name="Freeform 108">
            <a:extLst>
              <a:ext uri="{FF2B5EF4-FFF2-40B4-BE49-F238E27FC236}">
                <a16:creationId xmlns:a16="http://schemas.microsoft.com/office/drawing/2014/main" id="{5CCB70BE-525B-498D-9F38-39644C8EEC69}"/>
              </a:ext>
            </a:extLst>
          </p:cNvPr>
          <p:cNvSpPr/>
          <p:nvPr/>
        </p:nvSpPr>
        <p:spPr>
          <a:xfrm>
            <a:off x="5406107" y="2287358"/>
            <a:ext cx="1346368" cy="1487743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Rounded Rectangle 51">
            <a:extLst>
              <a:ext uri="{FF2B5EF4-FFF2-40B4-BE49-F238E27FC236}">
                <a16:creationId xmlns:a16="http://schemas.microsoft.com/office/drawing/2014/main" id="{A0D236DE-203A-4902-BEF9-58D58F2B55A8}"/>
              </a:ext>
            </a:extLst>
          </p:cNvPr>
          <p:cNvSpPr/>
          <p:nvPr/>
        </p:nvSpPr>
        <p:spPr>
          <a:xfrm rot="16200000" flipH="1">
            <a:off x="7620026" y="2071904"/>
            <a:ext cx="1736397" cy="1857977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EFEE83D6-3D16-4246-957C-61DEA463C74A}"/>
              </a:ext>
            </a:extLst>
          </p:cNvPr>
          <p:cNvSpPr txBox="1"/>
          <p:nvPr/>
        </p:nvSpPr>
        <p:spPr>
          <a:xfrm>
            <a:off x="4560508" y="4435521"/>
            <a:ext cx="3395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結果介紹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  <a:p>
            <a:pPr algn="ctr"/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與展示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436966"/>
      </p:ext>
    </p:extLst>
  </p:cSld>
  <p:clrMapOvr>
    <a:masterClrMapping/>
  </p:clrMapOvr>
  <p:transition spd="med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>
            <a:extLst>
              <a:ext uri="{FF2B5EF4-FFF2-40B4-BE49-F238E27FC236}">
                <a16:creationId xmlns:a16="http://schemas.microsoft.com/office/drawing/2014/main" id="{ED981979-5EC9-4ED5-A7BD-9D0153DE022E}"/>
              </a:ext>
            </a:extLst>
          </p:cNvPr>
          <p:cNvSpPr/>
          <p:nvPr/>
        </p:nvSpPr>
        <p:spPr>
          <a:xfrm rot="10800000">
            <a:off x="-1" y="4612370"/>
            <a:ext cx="2340429" cy="24382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49398EA-7FDC-4AAC-8A43-5144A0C5BAC0}"/>
              </a:ext>
            </a:extLst>
          </p:cNvPr>
          <p:cNvSpPr/>
          <p:nvPr/>
        </p:nvSpPr>
        <p:spPr>
          <a:xfrm rot="10800000">
            <a:off x="12679" y="3782734"/>
            <a:ext cx="3286601" cy="26094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91410" y="3140206"/>
            <a:ext cx="3494777" cy="1920213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參考資料</a:t>
            </a:r>
            <a:endParaRPr lang="en-US" altLang="zh-TW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4079776" y="439969"/>
            <a:ext cx="7776864" cy="6048672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A49200A6-3E5D-458F-A458-054109813A26}"/>
              </a:ext>
            </a:extLst>
          </p:cNvPr>
          <p:cNvSpPr/>
          <p:nvPr/>
        </p:nvSpPr>
        <p:spPr>
          <a:xfrm>
            <a:off x="2032000" y="4775199"/>
            <a:ext cx="1491880" cy="15696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A32F7F4C-C0F2-492A-8BFD-C34E25874ADF}"/>
              </a:ext>
            </a:extLst>
          </p:cNvPr>
          <p:cNvSpPr txBox="1"/>
          <p:nvPr/>
        </p:nvSpPr>
        <p:spPr>
          <a:xfrm>
            <a:off x="4424435" y="984009"/>
            <a:ext cx="111171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0</a:t>
            </a:r>
            <a:r>
              <a:rPr lang="en-US" altLang="zh-TW" sz="4400" b="1" dirty="0">
                <a:solidFill>
                  <a:schemeClr val="accent1"/>
                </a:solidFill>
                <a:cs typeface="Arial" pitchFamily="34" charset="0"/>
              </a:rPr>
              <a:t>6</a:t>
            </a:r>
            <a:endParaRPr lang="ko-KR" altLang="en-US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5" name="TextBox 31">
            <a:extLst>
              <a:ext uri="{FF2B5EF4-FFF2-40B4-BE49-F238E27FC236}">
                <a16:creationId xmlns:a16="http://schemas.microsoft.com/office/drawing/2014/main" id="{F4A0459B-5E05-409A-BFAB-DF62B7061A9A}"/>
              </a:ext>
            </a:extLst>
          </p:cNvPr>
          <p:cNvSpPr txBox="1"/>
          <p:nvPr/>
        </p:nvSpPr>
        <p:spPr>
          <a:xfrm>
            <a:off x="5430917" y="984009"/>
            <a:ext cx="58037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cs typeface="Arial" pitchFamily="34" charset="0"/>
              </a:rPr>
              <a:t>工作排程器</a:t>
            </a:r>
            <a:r>
              <a:rPr lang="en-US" altLang="zh-TW" sz="3600" b="1" dirty="0">
                <a:cs typeface="Arial" pitchFamily="34" charset="0"/>
              </a:rPr>
              <a:t>--Windows</a:t>
            </a:r>
            <a:r>
              <a:rPr lang="zh-TW" altLang="en-US" sz="3600" b="1" dirty="0">
                <a:cs typeface="Arial" pitchFamily="34" charset="0"/>
              </a:rPr>
              <a:t>的忠實程序秘書 </a:t>
            </a:r>
            <a:r>
              <a:rPr lang="en-US" altLang="zh-TW" sz="3600" b="1" dirty="0">
                <a:cs typeface="Arial" pitchFamily="34" charset="0"/>
              </a:rPr>
              <a:t>- </a:t>
            </a:r>
            <a:r>
              <a:rPr lang="en-US" altLang="zh-TW" sz="3600" b="1" dirty="0" err="1">
                <a:cs typeface="Arial" pitchFamily="34" charset="0"/>
              </a:rPr>
              <a:t>iT</a:t>
            </a:r>
            <a:r>
              <a:rPr lang="en-US" altLang="zh-TW" sz="3600" b="1" dirty="0">
                <a:cs typeface="Arial" pitchFamily="34" charset="0"/>
              </a:rPr>
              <a:t> </a:t>
            </a:r>
            <a:r>
              <a:rPr lang="zh-TW" altLang="en-US" sz="3600" b="1" dirty="0">
                <a:cs typeface="Arial" pitchFamily="34" charset="0"/>
              </a:rPr>
              <a:t>邦幫忙</a:t>
            </a:r>
            <a:r>
              <a:rPr lang="en-US" altLang="zh-TW" sz="1200" b="1" dirty="0">
                <a:latin typeface="新細明體" panose="02020500000000000000" pitchFamily="18" charset="-120"/>
                <a:ea typeface="新細明體" panose="02020500000000000000" pitchFamily="18" charset="-120"/>
                <a:cs typeface="Arial" pitchFamily="34" charset="0"/>
              </a:rPr>
              <a:t>https://ithelp.ithome.com.tw/articles/10276390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EA7D31-B97F-4A0C-95EB-91BE58B7164E}"/>
              </a:ext>
            </a:extLst>
          </p:cNvPr>
          <p:cNvSpPr/>
          <p:nvPr/>
        </p:nvSpPr>
        <p:spPr>
          <a:xfrm>
            <a:off x="1921607" y="5242960"/>
            <a:ext cx="1377673" cy="128962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83360571"/>
      </p:ext>
    </p:extLst>
  </p:cSld>
  <p:clrMapOvr>
    <a:masterClrMapping/>
  </p:clrMapOvr>
  <p:transition spd="med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400015728"/>
      </p:ext>
    </p:extLst>
  </p:cSld>
  <p:clrMapOvr>
    <a:masterClrMapping/>
  </p:clrMapOvr>
  <p:transition spd="med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0"/>
            <a:ext cx="2063552" cy="6858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A1C363F-2F62-45BB-B165-B63A80DE4491}"/>
              </a:ext>
            </a:extLst>
          </p:cNvPr>
          <p:cNvGrpSpPr/>
          <p:nvPr/>
        </p:nvGrpSpPr>
        <p:grpSpPr>
          <a:xfrm>
            <a:off x="3612474" y="1346942"/>
            <a:ext cx="7420383" cy="884020"/>
            <a:chOff x="3751482" y="1277929"/>
            <a:chExt cx="7420383" cy="884020"/>
          </a:xfrm>
        </p:grpSpPr>
        <p:sp>
          <p:nvSpPr>
            <p:cNvPr id="7" name="Rectangle 6"/>
            <p:cNvSpPr/>
            <p:nvPr/>
          </p:nvSpPr>
          <p:spPr>
            <a:xfrm>
              <a:off x="3779044" y="1295456"/>
              <a:ext cx="7392821" cy="86409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Right Triangle 7"/>
            <p:cNvSpPr/>
            <p:nvPr/>
          </p:nvSpPr>
          <p:spPr>
            <a:xfrm rot="5400000">
              <a:off x="3785196" y="1290776"/>
              <a:ext cx="871173" cy="871173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51482" y="1277929"/>
              <a:ext cx="5717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63CBFCF2-EB7C-4E5F-9084-EBC45179FD0F}"/>
              </a:ext>
            </a:extLst>
          </p:cNvPr>
          <p:cNvGrpSpPr/>
          <p:nvPr/>
        </p:nvGrpSpPr>
        <p:grpSpPr>
          <a:xfrm>
            <a:off x="3600855" y="2525230"/>
            <a:ext cx="7443621" cy="923398"/>
            <a:chOff x="3728244" y="2505602"/>
            <a:chExt cx="7443621" cy="923398"/>
          </a:xfrm>
        </p:grpSpPr>
        <p:sp>
          <p:nvSpPr>
            <p:cNvPr id="9" name="Rectangle 8"/>
            <p:cNvSpPr/>
            <p:nvPr/>
          </p:nvSpPr>
          <p:spPr>
            <a:xfrm>
              <a:off x="3779044" y="2564903"/>
              <a:ext cx="7392821" cy="864097"/>
            </a:xfrm>
            <a:prstGeom prst="rect">
              <a:avLst/>
            </a:prstGeom>
            <a:noFill/>
            <a:ln>
              <a:solidFill>
                <a:srgbClr val="D7621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3" name="Right Triangle 12"/>
            <p:cNvSpPr/>
            <p:nvPr/>
          </p:nvSpPr>
          <p:spPr>
            <a:xfrm rot="5400000">
              <a:off x="3779044" y="2557826"/>
              <a:ext cx="871173" cy="871173"/>
            </a:xfrm>
            <a:prstGeom prst="rtTriangle">
              <a:avLst/>
            </a:prstGeom>
            <a:solidFill>
              <a:srgbClr val="D7621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28244" y="2505602"/>
              <a:ext cx="5717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473830" y="1432077"/>
            <a:ext cx="6258653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267" b="1" dirty="0">
                <a:cs typeface="Arial" pitchFamily="34" charset="0"/>
              </a:rPr>
              <a:t>需花費大量時間找書</a:t>
            </a:r>
            <a:endParaRPr lang="ko-KR" altLang="en-US" sz="4267" b="1" dirty="0"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73830" y="2705136"/>
            <a:ext cx="6258653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267" b="1" dirty="0">
                <a:cs typeface="Arial" pitchFamily="34" charset="0"/>
              </a:rPr>
              <a:t>無法及時被通知</a:t>
            </a:r>
            <a:endParaRPr lang="ko-KR" altLang="en-US" sz="4267" b="1" dirty="0">
              <a:cs typeface="Arial" pitchFamily="34" charset="0"/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43FB0D3D-71B5-40EA-BC53-5CEE4031D142}"/>
              </a:ext>
            </a:extLst>
          </p:cNvPr>
          <p:cNvSpPr/>
          <p:nvPr/>
        </p:nvSpPr>
        <p:spPr>
          <a:xfrm rot="5400000">
            <a:off x="6718493" y="3673371"/>
            <a:ext cx="881873" cy="88745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                </a:t>
            </a:r>
            <a:endParaRPr lang="zh-TW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31E1EA-3E2F-4DF5-8752-590630C597D2}"/>
              </a:ext>
            </a:extLst>
          </p:cNvPr>
          <p:cNvSpPr/>
          <p:nvPr/>
        </p:nvSpPr>
        <p:spPr>
          <a:xfrm>
            <a:off x="7044" y="0"/>
            <a:ext cx="2387364" cy="6858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14B93F52-BA41-4A1E-A30E-FE638E74DFE7}"/>
              </a:ext>
            </a:extLst>
          </p:cNvPr>
          <p:cNvSpPr/>
          <p:nvPr/>
        </p:nvSpPr>
        <p:spPr>
          <a:xfrm rot="10800000">
            <a:off x="69261" y="1105827"/>
            <a:ext cx="3501359" cy="24111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B514AEC0-6C6C-4099-8153-FA1072F479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21964" y="568921"/>
            <a:ext cx="4286865" cy="82968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5400" b="1" dirty="0">
                <a:solidFill>
                  <a:schemeClr val="tx1"/>
                </a:solidFill>
              </a:rPr>
              <a:t>動機與目的</a:t>
            </a:r>
            <a:endParaRPr lang="ko-KR" altLang="en-US" sz="5400" b="1" dirty="0">
              <a:solidFill>
                <a:schemeClr val="tx1"/>
              </a:solidFill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48F9B18-7CCF-4792-BA55-B097362CDFE6}"/>
              </a:ext>
            </a:extLst>
          </p:cNvPr>
          <p:cNvSpPr/>
          <p:nvPr/>
        </p:nvSpPr>
        <p:spPr>
          <a:xfrm>
            <a:off x="3705006" y="4784940"/>
            <a:ext cx="7443621" cy="1687054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8315167-1807-4C8F-91F0-91E1528FD170}"/>
              </a:ext>
            </a:extLst>
          </p:cNvPr>
          <p:cNvSpPr txBox="1"/>
          <p:nvPr/>
        </p:nvSpPr>
        <p:spPr>
          <a:xfrm>
            <a:off x="3833890" y="4900322"/>
            <a:ext cx="69775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能依需求自動查詢標的物</a:t>
            </a:r>
            <a:endParaRPr lang="en-US" altLang="zh-TW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且寄發通知的程式</a:t>
            </a:r>
          </a:p>
        </p:txBody>
      </p:sp>
      <p:sp>
        <p:nvSpPr>
          <p:cNvPr id="26" name="對角線條紋 25">
            <a:extLst>
              <a:ext uri="{FF2B5EF4-FFF2-40B4-BE49-F238E27FC236}">
                <a16:creationId xmlns:a16="http://schemas.microsoft.com/office/drawing/2014/main" id="{8975D642-2AD1-4EEF-99DA-A64D20082B6B}"/>
              </a:ext>
            </a:extLst>
          </p:cNvPr>
          <p:cNvSpPr/>
          <p:nvPr/>
        </p:nvSpPr>
        <p:spPr>
          <a:xfrm rot="16200000">
            <a:off x="-40881" y="4348721"/>
            <a:ext cx="2550162" cy="2468398"/>
          </a:xfrm>
          <a:prstGeom prst="diagStrip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" name="對角線條紋 26">
            <a:extLst>
              <a:ext uri="{FF2B5EF4-FFF2-40B4-BE49-F238E27FC236}">
                <a16:creationId xmlns:a16="http://schemas.microsoft.com/office/drawing/2014/main" id="{792EC6A9-3858-43D9-97CA-A1D030499B91}"/>
              </a:ext>
            </a:extLst>
          </p:cNvPr>
          <p:cNvSpPr/>
          <p:nvPr/>
        </p:nvSpPr>
        <p:spPr>
          <a:xfrm rot="5400000">
            <a:off x="9682720" y="30499"/>
            <a:ext cx="2550162" cy="2468398"/>
          </a:xfrm>
          <a:prstGeom prst="diagStrip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856877"/>
      </p:ext>
    </p:extLst>
  </p:cSld>
  <p:clrMapOvr>
    <a:masterClrMapping/>
  </p:clrMapOvr>
  <p:transition spd="med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0"/>
            <a:ext cx="2063552" cy="6858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57DD57A-9893-43A5-BA3E-8B743192B59F}"/>
              </a:ext>
            </a:extLst>
          </p:cNvPr>
          <p:cNvGrpSpPr/>
          <p:nvPr/>
        </p:nvGrpSpPr>
        <p:grpSpPr>
          <a:xfrm>
            <a:off x="2857402" y="2252629"/>
            <a:ext cx="7420383" cy="884020"/>
            <a:chOff x="3751482" y="1277929"/>
            <a:chExt cx="7420383" cy="884020"/>
          </a:xfrm>
        </p:grpSpPr>
        <p:sp>
          <p:nvSpPr>
            <p:cNvPr id="7" name="Rectangle 6"/>
            <p:cNvSpPr/>
            <p:nvPr/>
          </p:nvSpPr>
          <p:spPr>
            <a:xfrm>
              <a:off x="3779044" y="1295456"/>
              <a:ext cx="7392821" cy="86409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Right Triangle 7"/>
            <p:cNvSpPr/>
            <p:nvPr/>
          </p:nvSpPr>
          <p:spPr>
            <a:xfrm rot="5400000">
              <a:off x="3785196" y="1290776"/>
              <a:ext cx="871173" cy="871173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51482" y="1277929"/>
              <a:ext cx="5717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90175" y="2370133"/>
            <a:ext cx="6258653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267" b="1" dirty="0">
                <a:cs typeface="Arial" pitchFamily="34" charset="0"/>
              </a:rPr>
              <a:t>節少找書時間和精力</a:t>
            </a:r>
            <a:endParaRPr lang="ko-KR" altLang="en-US" sz="4267" b="1" dirty="0">
              <a:cs typeface="Arial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31E1EA-3E2F-4DF5-8752-590630C597D2}"/>
              </a:ext>
            </a:extLst>
          </p:cNvPr>
          <p:cNvSpPr/>
          <p:nvPr/>
        </p:nvSpPr>
        <p:spPr>
          <a:xfrm>
            <a:off x="7044" y="0"/>
            <a:ext cx="2387364" cy="6858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14B93F52-BA41-4A1E-A30E-FE638E74DFE7}"/>
              </a:ext>
            </a:extLst>
          </p:cNvPr>
          <p:cNvSpPr/>
          <p:nvPr/>
        </p:nvSpPr>
        <p:spPr>
          <a:xfrm rot="10800000">
            <a:off x="0" y="1093879"/>
            <a:ext cx="6220077" cy="42833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B514AEC0-6C6C-4099-8153-FA1072F479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404844" y="659490"/>
            <a:ext cx="5870924" cy="86409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5400" b="1" dirty="0">
                <a:solidFill>
                  <a:schemeClr val="tx1"/>
                </a:solidFill>
              </a:rPr>
              <a:t>希望解決的問題</a:t>
            </a:r>
            <a:endParaRPr lang="ko-KR" altLang="en-US" sz="5400" b="1" dirty="0">
              <a:solidFill>
                <a:schemeClr val="tx1"/>
              </a:solidFill>
            </a:endParaRPr>
          </a:p>
        </p:txBody>
      </p:sp>
      <p:sp>
        <p:nvSpPr>
          <p:cNvPr id="24" name="對角線條紋 23">
            <a:extLst>
              <a:ext uri="{FF2B5EF4-FFF2-40B4-BE49-F238E27FC236}">
                <a16:creationId xmlns:a16="http://schemas.microsoft.com/office/drawing/2014/main" id="{0748FBF5-103D-4F54-ADB0-1684C6D7B5E2}"/>
              </a:ext>
            </a:extLst>
          </p:cNvPr>
          <p:cNvSpPr/>
          <p:nvPr/>
        </p:nvSpPr>
        <p:spPr>
          <a:xfrm rot="16200000">
            <a:off x="-40881" y="4348721"/>
            <a:ext cx="2550162" cy="2468398"/>
          </a:xfrm>
          <a:prstGeom prst="diagStrip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對角線條紋 25">
            <a:extLst>
              <a:ext uri="{FF2B5EF4-FFF2-40B4-BE49-F238E27FC236}">
                <a16:creationId xmlns:a16="http://schemas.microsoft.com/office/drawing/2014/main" id="{06651E15-7B05-4C56-B3A8-B179112445B1}"/>
              </a:ext>
            </a:extLst>
          </p:cNvPr>
          <p:cNvSpPr/>
          <p:nvPr/>
        </p:nvSpPr>
        <p:spPr>
          <a:xfrm rot="5400000">
            <a:off x="9682720" y="30499"/>
            <a:ext cx="2550162" cy="2468398"/>
          </a:xfrm>
          <a:prstGeom prst="diagStrip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70E7FAE6-A75E-4DB4-A7CB-015AB484405F}"/>
              </a:ext>
            </a:extLst>
          </p:cNvPr>
          <p:cNvGrpSpPr/>
          <p:nvPr/>
        </p:nvGrpSpPr>
        <p:grpSpPr>
          <a:xfrm>
            <a:off x="2859563" y="3665472"/>
            <a:ext cx="7443621" cy="923398"/>
            <a:chOff x="3728244" y="2505602"/>
            <a:chExt cx="7443621" cy="923398"/>
          </a:xfrm>
        </p:grpSpPr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D8693703-2DD9-47BA-B10B-AC466C8116DC}"/>
                </a:ext>
              </a:extLst>
            </p:cNvPr>
            <p:cNvSpPr/>
            <p:nvPr/>
          </p:nvSpPr>
          <p:spPr>
            <a:xfrm>
              <a:off x="3779044" y="2564903"/>
              <a:ext cx="7392821" cy="864097"/>
            </a:xfrm>
            <a:prstGeom prst="rect">
              <a:avLst/>
            </a:prstGeom>
            <a:noFill/>
            <a:ln>
              <a:solidFill>
                <a:srgbClr val="D7621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9" name="Right Triangle 12">
              <a:extLst>
                <a:ext uri="{FF2B5EF4-FFF2-40B4-BE49-F238E27FC236}">
                  <a16:creationId xmlns:a16="http://schemas.microsoft.com/office/drawing/2014/main" id="{FCC07423-4201-4107-946E-C6795BF3F1A2}"/>
                </a:ext>
              </a:extLst>
            </p:cNvPr>
            <p:cNvSpPr/>
            <p:nvPr/>
          </p:nvSpPr>
          <p:spPr>
            <a:xfrm rot="5400000">
              <a:off x="3779044" y="2557826"/>
              <a:ext cx="871173" cy="871173"/>
            </a:xfrm>
            <a:prstGeom prst="rtTriangle">
              <a:avLst/>
            </a:prstGeom>
            <a:solidFill>
              <a:srgbClr val="D7621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0" name="TextBox 16">
              <a:extLst>
                <a:ext uri="{FF2B5EF4-FFF2-40B4-BE49-F238E27FC236}">
                  <a16:creationId xmlns:a16="http://schemas.microsoft.com/office/drawing/2014/main" id="{7D86E420-A596-4E2B-8D99-EB579B259A22}"/>
                </a:ext>
              </a:extLst>
            </p:cNvPr>
            <p:cNvSpPr txBox="1"/>
            <p:nvPr/>
          </p:nvSpPr>
          <p:spPr>
            <a:xfrm>
              <a:off x="3728244" y="2505602"/>
              <a:ext cx="5717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24">
            <a:extLst>
              <a:ext uri="{FF2B5EF4-FFF2-40B4-BE49-F238E27FC236}">
                <a16:creationId xmlns:a16="http://schemas.microsoft.com/office/drawing/2014/main" id="{64943594-23D0-4AEF-8888-A3856B1F3010}"/>
              </a:ext>
            </a:extLst>
          </p:cNvPr>
          <p:cNvSpPr txBox="1"/>
          <p:nvPr/>
        </p:nvSpPr>
        <p:spPr>
          <a:xfrm>
            <a:off x="3590175" y="3855121"/>
            <a:ext cx="6258653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267" b="1" dirty="0">
                <a:cs typeface="Arial" pitchFamily="34" charset="0"/>
              </a:rPr>
              <a:t>新商品即時通知</a:t>
            </a:r>
            <a:endParaRPr lang="ko-KR" altLang="en-US" sz="4267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746576"/>
      </p:ext>
    </p:extLst>
  </p:cSld>
  <p:clrMapOvr>
    <a:masterClrMapping/>
  </p:clrMapOvr>
  <p:transition spd="med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對角線條紋 3">
            <a:extLst>
              <a:ext uri="{FF2B5EF4-FFF2-40B4-BE49-F238E27FC236}">
                <a16:creationId xmlns:a16="http://schemas.microsoft.com/office/drawing/2014/main" id="{E7AC28F1-0BB6-4FA0-A968-32C26A8B0710}"/>
              </a:ext>
            </a:extLst>
          </p:cNvPr>
          <p:cNvSpPr/>
          <p:nvPr/>
        </p:nvSpPr>
        <p:spPr>
          <a:xfrm>
            <a:off x="-30861" y="24305"/>
            <a:ext cx="3261674" cy="2719665"/>
          </a:xfrm>
          <a:prstGeom prst="diagStrip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BB7DC78-E80C-43B0-BF95-39C60D7C5762}"/>
              </a:ext>
            </a:extLst>
          </p:cNvPr>
          <p:cNvSpPr/>
          <p:nvPr/>
        </p:nvSpPr>
        <p:spPr>
          <a:xfrm>
            <a:off x="791526" y="404939"/>
            <a:ext cx="2719665" cy="2719665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3D3743D-B924-435D-BC37-9195C35B0FC9}"/>
              </a:ext>
            </a:extLst>
          </p:cNvPr>
          <p:cNvSpPr txBox="1">
            <a:spLocks/>
          </p:cNvSpPr>
          <p:nvPr/>
        </p:nvSpPr>
        <p:spPr>
          <a:xfrm>
            <a:off x="0" y="1359993"/>
            <a:ext cx="4285264" cy="1159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b="1" dirty="0">
                <a:solidFill>
                  <a:schemeClr val="tx1"/>
                </a:solidFill>
              </a:rPr>
              <a:t>方法與素材</a:t>
            </a:r>
            <a:endParaRPr lang="en-US" altLang="zh-TW" sz="5400" b="1" dirty="0">
              <a:solidFill>
                <a:schemeClr val="tx1"/>
              </a:solidFill>
            </a:endParaRPr>
          </a:p>
          <a:p>
            <a:r>
              <a:rPr lang="en-US" altLang="ko-KR" sz="5400" b="1" dirty="0">
                <a:solidFill>
                  <a:schemeClr val="tx1"/>
                </a:solidFill>
              </a:rPr>
              <a:t>-</a:t>
            </a:r>
            <a:r>
              <a:rPr lang="zh-TW" altLang="en-US" sz="5400" b="1" dirty="0">
                <a:solidFill>
                  <a:schemeClr val="tx1"/>
                </a:solidFill>
              </a:rPr>
              <a:t>程式架構</a:t>
            </a:r>
            <a:endParaRPr lang="ko-KR" altLang="en-US" sz="5400" b="1" dirty="0">
              <a:solidFill>
                <a:schemeClr val="tx1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A7CCE5D-283E-4CE0-B2AF-F802BECB0C70}"/>
              </a:ext>
            </a:extLst>
          </p:cNvPr>
          <p:cNvSpPr/>
          <p:nvPr/>
        </p:nvSpPr>
        <p:spPr>
          <a:xfrm rot="5400000">
            <a:off x="1981549" y="3473610"/>
            <a:ext cx="4798606" cy="896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BABA8AC-F63B-4971-8920-0E914DD865B1}"/>
              </a:ext>
            </a:extLst>
          </p:cNvPr>
          <p:cNvSpPr/>
          <p:nvPr/>
        </p:nvSpPr>
        <p:spPr>
          <a:xfrm rot="5400000">
            <a:off x="4811350" y="996012"/>
            <a:ext cx="104411" cy="153000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8" name="TextBox 32">
            <a:extLst>
              <a:ext uri="{FF2B5EF4-FFF2-40B4-BE49-F238E27FC236}">
                <a16:creationId xmlns:a16="http://schemas.microsoft.com/office/drawing/2014/main" id="{E07A5F8E-AD0D-41DD-9757-071BD3847E6D}"/>
              </a:ext>
            </a:extLst>
          </p:cNvPr>
          <p:cNvSpPr txBox="1"/>
          <p:nvPr/>
        </p:nvSpPr>
        <p:spPr>
          <a:xfrm>
            <a:off x="4316125" y="1166890"/>
            <a:ext cx="6443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cs typeface="Arial" pitchFamily="34" charset="0"/>
              </a:rPr>
              <a:t> STEP1:</a:t>
            </a:r>
            <a:r>
              <a:rPr lang="zh-TW" altLang="en-US" sz="3600" b="1" dirty="0">
                <a:cs typeface="Arial" pitchFamily="34" charset="0"/>
              </a:rPr>
              <a:t>安裝並匯入需要的模組</a:t>
            </a:r>
            <a:endParaRPr lang="ko-KR" altLang="en-US" sz="3600" b="1" dirty="0">
              <a:cs typeface="Arial" pitchFamily="34" charset="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47CAC18F-5904-4895-9C44-0B21586DB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55" y="3473420"/>
            <a:ext cx="7186535" cy="294757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CE9D315-72DB-4BBE-939F-249ACB9013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10"/>
          <a:stretch/>
        </p:blipFill>
        <p:spPr>
          <a:xfrm>
            <a:off x="4186885" y="2344219"/>
            <a:ext cx="7454664" cy="300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99850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對角線條紋 3">
            <a:extLst>
              <a:ext uri="{FF2B5EF4-FFF2-40B4-BE49-F238E27FC236}">
                <a16:creationId xmlns:a16="http://schemas.microsoft.com/office/drawing/2014/main" id="{E7AC28F1-0BB6-4FA0-A968-32C26A8B0710}"/>
              </a:ext>
            </a:extLst>
          </p:cNvPr>
          <p:cNvSpPr/>
          <p:nvPr/>
        </p:nvSpPr>
        <p:spPr>
          <a:xfrm>
            <a:off x="-30861" y="24305"/>
            <a:ext cx="3261674" cy="2719665"/>
          </a:xfrm>
          <a:prstGeom prst="diagStrip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BB7DC78-E80C-43B0-BF95-39C60D7C5762}"/>
              </a:ext>
            </a:extLst>
          </p:cNvPr>
          <p:cNvSpPr/>
          <p:nvPr/>
        </p:nvSpPr>
        <p:spPr>
          <a:xfrm>
            <a:off x="791526" y="404939"/>
            <a:ext cx="2719665" cy="2719665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3D3743D-B924-435D-BC37-9195C35B0FC9}"/>
              </a:ext>
            </a:extLst>
          </p:cNvPr>
          <p:cNvSpPr txBox="1">
            <a:spLocks/>
          </p:cNvSpPr>
          <p:nvPr/>
        </p:nvSpPr>
        <p:spPr>
          <a:xfrm>
            <a:off x="0" y="1359993"/>
            <a:ext cx="4285264" cy="1159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b="1" dirty="0">
                <a:solidFill>
                  <a:schemeClr val="tx1"/>
                </a:solidFill>
              </a:rPr>
              <a:t>方法與素材</a:t>
            </a:r>
            <a:endParaRPr lang="en-US" altLang="zh-TW" sz="5400" b="1" dirty="0">
              <a:solidFill>
                <a:schemeClr val="tx1"/>
              </a:solidFill>
            </a:endParaRPr>
          </a:p>
          <a:p>
            <a:r>
              <a:rPr lang="en-US" altLang="ko-KR" sz="5400" b="1" dirty="0">
                <a:solidFill>
                  <a:schemeClr val="tx1"/>
                </a:solidFill>
              </a:rPr>
              <a:t>-</a:t>
            </a:r>
            <a:r>
              <a:rPr lang="zh-TW" altLang="en-US" sz="5400" b="1" dirty="0">
                <a:solidFill>
                  <a:schemeClr val="tx1"/>
                </a:solidFill>
              </a:rPr>
              <a:t>程式架構</a:t>
            </a:r>
            <a:endParaRPr lang="ko-KR" altLang="en-US" sz="5400" b="1" dirty="0">
              <a:solidFill>
                <a:schemeClr val="tx1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A7CCE5D-283E-4CE0-B2AF-F802BECB0C70}"/>
              </a:ext>
            </a:extLst>
          </p:cNvPr>
          <p:cNvSpPr/>
          <p:nvPr/>
        </p:nvSpPr>
        <p:spPr>
          <a:xfrm rot="5400000">
            <a:off x="1981549" y="3473610"/>
            <a:ext cx="4798606" cy="896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BABA8AC-F63B-4971-8920-0E914DD865B1}"/>
              </a:ext>
            </a:extLst>
          </p:cNvPr>
          <p:cNvSpPr/>
          <p:nvPr/>
        </p:nvSpPr>
        <p:spPr>
          <a:xfrm rot="5400000">
            <a:off x="4811350" y="996012"/>
            <a:ext cx="104411" cy="153000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8" name="TextBox 32">
            <a:extLst>
              <a:ext uri="{FF2B5EF4-FFF2-40B4-BE49-F238E27FC236}">
                <a16:creationId xmlns:a16="http://schemas.microsoft.com/office/drawing/2014/main" id="{E07A5F8E-AD0D-41DD-9757-071BD3847E6D}"/>
              </a:ext>
            </a:extLst>
          </p:cNvPr>
          <p:cNvSpPr txBox="1"/>
          <p:nvPr/>
        </p:nvSpPr>
        <p:spPr>
          <a:xfrm>
            <a:off x="4316125" y="1166890"/>
            <a:ext cx="7325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cs typeface="Arial" pitchFamily="34" charset="0"/>
              </a:rPr>
              <a:t> STEP2:</a:t>
            </a:r>
            <a:r>
              <a:rPr lang="zh-TW" altLang="en-US" sz="3600" b="1" dirty="0">
                <a:cs typeface="Arial" pitchFamily="34" charset="0"/>
              </a:rPr>
              <a:t>透過</a:t>
            </a:r>
            <a:r>
              <a:rPr lang="en-US" altLang="zh-TW" sz="3600" b="1" dirty="0">
                <a:cs typeface="Arial" pitchFamily="34" charset="0"/>
              </a:rPr>
              <a:t>Chrome </a:t>
            </a:r>
            <a:r>
              <a:rPr lang="en-US" altLang="zh-TW" sz="3600" b="1" dirty="0" err="1">
                <a:cs typeface="Arial" pitchFamily="34" charset="0"/>
              </a:rPr>
              <a:t>Webdriver</a:t>
            </a:r>
            <a:r>
              <a:rPr lang="zh-TW" altLang="en-US" sz="3600" b="1" dirty="0">
                <a:cs typeface="Arial" pitchFamily="34" charset="0"/>
              </a:rPr>
              <a:t>開啟</a:t>
            </a:r>
            <a:endParaRPr lang="en-US" altLang="zh-TW" sz="3600" b="1" dirty="0">
              <a:cs typeface="Arial" pitchFamily="34" charset="0"/>
            </a:endParaRPr>
          </a:p>
          <a:p>
            <a:r>
              <a:rPr lang="zh-TW" altLang="en-US" sz="3600" b="1" dirty="0">
                <a:cs typeface="Arial" pitchFamily="34" charset="0"/>
              </a:rPr>
              <a:t>             網頁</a:t>
            </a:r>
            <a:endParaRPr lang="ko-KR" altLang="en-US" sz="3600" b="1" dirty="0">
              <a:cs typeface="Arial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80868FE-20FB-442C-AB5F-5291FA55A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50" y="2519775"/>
            <a:ext cx="8192932" cy="166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37268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對角線條紋 3">
            <a:extLst>
              <a:ext uri="{FF2B5EF4-FFF2-40B4-BE49-F238E27FC236}">
                <a16:creationId xmlns:a16="http://schemas.microsoft.com/office/drawing/2014/main" id="{E7AC28F1-0BB6-4FA0-A968-32C26A8B0710}"/>
              </a:ext>
            </a:extLst>
          </p:cNvPr>
          <p:cNvSpPr/>
          <p:nvPr/>
        </p:nvSpPr>
        <p:spPr>
          <a:xfrm>
            <a:off x="-30861" y="24305"/>
            <a:ext cx="3261674" cy="2719665"/>
          </a:xfrm>
          <a:prstGeom prst="diagStrip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BB7DC78-E80C-43B0-BF95-39C60D7C5762}"/>
              </a:ext>
            </a:extLst>
          </p:cNvPr>
          <p:cNvSpPr/>
          <p:nvPr/>
        </p:nvSpPr>
        <p:spPr>
          <a:xfrm>
            <a:off x="791526" y="404939"/>
            <a:ext cx="2719665" cy="2719665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3D3743D-B924-435D-BC37-9195C35B0FC9}"/>
              </a:ext>
            </a:extLst>
          </p:cNvPr>
          <p:cNvSpPr txBox="1">
            <a:spLocks/>
          </p:cNvSpPr>
          <p:nvPr/>
        </p:nvSpPr>
        <p:spPr>
          <a:xfrm>
            <a:off x="0" y="1359993"/>
            <a:ext cx="4285264" cy="1159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b="1" dirty="0">
                <a:solidFill>
                  <a:schemeClr val="tx1"/>
                </a:solidFill>
              </a:rPr>
              <a:t>方法與素材</a:t>
            </a:r>
            <a:endParaRPr lang="en-US" altLang="zh-TW" sz="5400" b="1" dirty="0">
              <a:solidFill>
                <a:schemeClr val="tx1"/>
              </a:solidFill>
            </a:endParaRPr>
          </a:p>
          <a:p>
            <a:r>
              <a:rPr lang="en-US" altLang="ko-KR" sz="5400" b="1" dirty="0">
                <a:solidFill>
                  <a:schemeClr val="tx1"/>
                </a:solidFill>
              </a:rPr>
              <a:t>-</a:t>
            </a:r>
            <a:r>
              <a:rPr lang="zh-TW" altLang="en-US" sz="5400" b="1" dirty="0">
                <a:solidFill>
                  <a:schemeClr val="tx1"/>
                </a:solidFill>
              </a:rPr>
              <a:t>程式架構</a:t>
            </a:r>
            <a:endParaRPr lang="ko-KR" altLang="en-US" sz="5400" b="1" dirty="0">
              <a:solidFill>
                <a:schemeClr val="tx1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A7CCE5D-283E-4CE0-B2AF-F802BECB0C70}"/>
              </a:ext>
            </a:extLst>
          </p:cNvPr>
          <p:cNvSpPr/>
          <p:nvPr/>
        </p:nvSpPr>
        <p:spPr>
          <a:xfrm rot="5400000">
            <a:off x="1981549" y="3473610"/>
            <a:ext cx="4798606" cy="896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BABA8AC-F63B-4971-8920-0E914DD865B1}"/>
              </a:ext>
            </a:extLst>
          </p:cNvPr>
          <p:cNvSpPr/>
          <p:nvPr/>
        </p:nvSpPr>
        <p:spPr>
          <a:xfrm rot="5400000">
            <a:off x="4811350" y="996012"/>
            <a:ext cx="104411" cy="153000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8" name="TextBox 32">
            <a:extLst>
              <a:ext uri="{FF2B5EF4-FFF2-40B4-BE49-F238E27FC236}">
                <a16:creationId xmlns:a16="http://schemas.microsoft.com/office/drawing/2014/main" id="{E07A5F8E-AD0D-41DD-9757-071BD3847E6D}"/>
              </a:ext>
            </a:extLst>
          </p:cNvPr>
          <p:cNvSpPr txBox="1"/>
          <p:nvPr/>
        </p:nvSpPr>
        <p:spPr>
          <a:xfrm>
            <a:off x="4316125" y="1166890"/>
            <a:ext cx="7325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cs typeface="Arial" pitchFamily="34" charset="0"/>
              </a:rPr>
              <a:t> STEP2:</a:t>
            </a:r>
            <a:r>
              <a:rPr lang="zh-TW" altLang="en-US" sz="3600" b="1" dirty="0">
                <a:cs typeface="Arial" pitchFamily="34" charset="0"/>
              </a:rPr>
              <a:t>透過</a:t>
            </a:r>
            <a:r>
              <a:rPr lang="en-US" altLang="zh-TW" sz="3600" b="1" dirty="0">
                <a:cs typeface="Arial" pitchFamily="34" charset="0"/>
              </a:rPr>
              <a:t>Chrome </a:t>
            </a:r>
            <a:r>
              <a:rPr lang="en-US" altLang="zh-TW" sz="3600" b="1" dirty="0" err="1">
                <a:cs typeface="Arial" pitchFamily="34" charset="0"/>
              </a:rPr>
              <a:t>Webdriver</a:t>
            </a:r>
            <a:r>
              <a:rPr lang="zh-TW" altLang="en-US" sz="3600" b="1" dirty="0">
                <a:cs typeface="Arial" pitchFamily="34" charset="0"/>
              </a:rPr>
              <a:t>開啟</a:t>
            </a:r>
            <a:endParaRPr lang="en-US" altLang="zh-TW" sz="3600" b="1" dirty="0">
              <a:cs typeface="Arial" pitchFamily="34" charset="0"/>
            </a:endParaRPr>
          </a:p>
          <a:p>
            <a:r>
              <a:rPr lang="zh-TW" altLang="en-US" sz="3600" b="1" dirty="0">
                <a:cs typeface="Arial" pitchFamily="34" charset="0"/>
              </a:rPr>
              <a:t>             網頁</a:t>
            </a:r>
            <a:endParaRPr lang="ko-KR" altLang="en-US" sz="3600" b="1" dirty="0">
              <a:cs typeface="Arial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6F38751-6C2A-499E-AE7F-E4351A0F1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08" y="2743970"/>
            <a:ext cx="9172230" cy="397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57525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對角線條紋 3">
            <a:extLst>
              <a:ext uri="{FF2B5EF4-FFF2-40B4-BE49-F238E27FC236}">
                <a16:creationId xmlns:a16="http://schemas.microsoft.com/office/drawing/2014/main" id="{E7AC28F1-0BB6-4FA0-A968-32C26A8B0710}"/>
              </a:ext>
            </a:extLst>
          </p:cNvPr>
          <p:cNvSpPr/>
          <p:nvPr/>
        </p:nvSpPr>
        <p:spPr>
          <a:xfrm>
            <a:off x="-30861" y="24305"/>
            <a:ext cx="3261674" cy="2719665"/>
          </a:xfrm>
          <a:prstGeom prst="diagStrip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BB7DC78-E80C-43B0-BF95-39C60D7C5762}"/>
              </a:ext>
            </a:extLst>
          </p:cNvPr>
          <p:cNvSpPr/>
          <p:nvPr/>
        </p:nvSpPr>
        <p:spPr>
          <a:xfrm>
            <a:off x="791526" y="404939"/>
            <a:ext cx="2719665" cy="2719665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3D3743D-B924-435D-BC37-9195C35B0FC9}"/>
              </a:ext>
            </a:extLst>
          </p:cNvPr>
          <p:cNvSpPr txBox="1">
            <a:spLocks/>
          </p:cNvSpPr>
          <p:nvPr/>
        </p:nvSpPr>
        <p:spPr>
          <a:xfrm>
            <a:off x="0" y="1359993"/>
            <a:ext cx="4285264" cy="1159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b="1" dirty="0">
                <a:solidFill>
                  <a:schemeClr val="tx1"/>
                </a:solidFill>
              </a:rPr>
              <a:t>方法與素材</a:t>
            </a:r>
            <a:endParaRPr lang="en-US" altLang="zh-TW" sz="5400" b="1" dirty="0">
              <a:solidFill>
                <a:schemeClr val="tx1"/>
              </a:solidFill>
            </a:endParaRPr>
          </a:p>
          <a:p>
            <a:r>
              <a:rPr lang="en-US" altLang="ko-KR" sz="5400" b="1" dirty="0">
                <a:solidFill>
                  <a:schemeClr val="tx1"/>
                </a:solidFill>
              </a:rPr>
              <a:t>-</a:t>
            </a:r>
            <a:r>
              <a:rPr lang="zh-TW" altLang="en-US" sz="5400" b="1" dirty="0">
                <a:solidFill>
                  <a:schemeClr val="tx1"/>
                </a:solidFill>
              </a:rPr>
              <a:t>程式架構</a:t>
            </a:r>
            <a:endParaRPr lang="ko-KR" altLang="en-US" sz="5400" b="1" dirty="0">
              <a:solidFill>
                <a:schemeClr val="tx1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A7CCE5D-283E-4CE0-B2AF-F802BECB0C70}"/>
              </a:ext>
            </a:extLst>
          </p:cNvPr>
          <p:cNvSpPr/>
          <p:nvPr/>
        </p:nvSpPr>
        <p:spPr>
          <a:xfrm rot="5400000">
            <a:off x="1981549" y="3473610"/>
            <a:ext cx="4798606" cy="896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BABA8AC-F63B-4971-8920-0E914DD865B1}"/>
              </a:ext>
            </a:extLst>
          </p:cNvPr>
          <p:cNvSpPr/>
          <p:nvPr/>
        </p:nvSpPr>
        <p:spPr>
          <a:xfrm rot="5400000">
            <a:off x="4811350" y="996012"/>
            <a:ext cx="104411" cy="153000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8" name="TextBox 32">
            <a:extLst>
              <a:ext uri="{FF2B5EF4-FFF2-40B4-BE49-F238E27FC236}">
                <a16:creationId xmlns:a16="http://schemas.microsoft.com/office/drawing/2014/main" id="{E07A5F8E-AD0D-41DD-9757-071BD3847E6D}"/>
              </a:ext>
            </a:extLst>
          </p:cNvPr>
          <p:cNvSpPr txBox="1"/>
          <p:nvPr/>
        </p:nvSpPr>
        <p:spPr>
          <a:xfrm>
            <a:off x="4316125" y="1166890"/>
            <a:ext cx="7325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cs typeface="Arial" pitchFamily="34" charset="0"/>
              </a:rPr>
              <a:t> STEP3:</a:t>
            </a:r>
            <a:r>
              <a:rPr lang="zh-TW" altLang="en-US" sz="3600" b="1" dirty="0">
                <a:cs typeface="Arial" pitchFamily="34" charset="0"/>
              </a:rPr>
              <a:t>將網頁自動向下滑動</a:t>
            </a:r>
            <a:endParaRPr lang="ko-KR" altLang="en-US" sz="3600" b="1" dirty="0">
              <a:cs typeface="Arial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42A3FB7-4D31-466D-B92E-7675F03E1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813" y="2787219"/>
            <a:ext cx="8813387" cy="201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01217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對角線條紋 3">
            <a:extLst>
              <a:ext uri="{FF2B5EF4-FFF2-40B4-BE49-F238E27FC236}">
                <a16:creationId xmlns:a16="http://schemas.microsoft.com/office/drawing/2014/main" id="{E7AC28F1-0BB6-4FA0-A968-32C26A8B0710}"/>
              </a:ext>
            </a:extLst>
          </p:cNvPr>
          <p:cNvSpPr/>
          <p:nvPr/>
        </p:nvSpPr>
        <p:spPr>
          <a:xfrm>
            <a:off x="-30861" y="24305"/>
            <a:ext cx="3261674" cy="2719665"/>
          </a:xfrm>
          <a:prstGeom prst="diagStrip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BB7DC78-E80C-43B0-BF95-39C60D7C5762}"/>
              </a:ext>
            </a:extLst>
          </p:cNvPr>
          <p:cNvSpPr/>
          <p:nvPr/>
        </p:nvSpPr>
        <p:spPr>
          <a:xfrm>
            <a:off x="791526" y="404939"/>
            <a:ext cx="2719665" cy="2719665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3D3743D-B924-435D-BC37-9195C35B0FC9}"/>
              </a:ext>
            </a:extLst>
          </p:cNvPr>
          <p:cNvSpPr txBox="1">
            <a:spLocks/>
          </p:cNvSpPr>
          <p:nvPr/>
        </p:nvSpPr>
        <p:spPr>
          <a:xfrm>
            <a:off x="0" y="1359993"/>
            <a:ext cx="4285264" cy="1159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b="1" dirty="0">
                <a:solidFill>
                  <a:schemeClr val="tx1"/>
                </a:solidFill>
              </a:rPr>
              <a:t>方法與素材</a:t>
            </a:r>
            <a:endParaRPr lang="en-US" altLang="zh-TW" sz="5400" b="1" dirty="0">
              <a:solidFill>
                <a:schemeClr val="tx1"/>
              </a:solidFill>
            </a:endParaRPr>
          </a:p>
          <a:p>
            <a:r>
              <a:rPr lang="en-US" altLang="ko-KR" sz="5400" b="1" dirty="0">
                <a:solidFill>
                  <a:schemeClr val="tx1"/>
                </a:solidFill>
              </a:rPr>
              <a:t>-</a:t>
            </a:r>
            <a:r>
              <a:rPr lang="zh-TW" altLang="en-US" sz="5400" b="1" dirty="0">
                <a:solidFill>
                  <a:schemeClr val="tx1"/>
                </a:solidFill>
              </a:rPr>
              <a:t>程式架構</a:t>
            </a:r>
            <a:endParaRPr lang="ko-KR" altLang="en-US" sz="5400" b="1" dirty="0">
              <a:solidFill>
                <a:schemeClr val="tx1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A7CCE5D-283E-4CE0-B2AF-F802BECB0C70}"/>
              </a:ext>
            </a:extLst>
          </p:cNvPr>
          <p:cNvSpPr/>
          <p:nvPr/>
        </p:nvSpPr>
        <p:spPr>
          <a:xfrm rot="5400000">
            <a:off x="1981549" y="3473610"/>
            <a:ext cx="4798606" cy="896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BABA8AC-F63B-4971-8920-0E914DD865B1}"/>
              </a:ext>
            </a:extLst>
          </p:cNvPr>
          <p:cNvSpPr/>
          <p:nvPr/>
        </p:nvSpPr>
        <p:spPr>
          <a:xfrm rot="5400000">
            <a:off x="4811350" y="996012"/>
            <a:ext cx="104411" cy="153000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8" name="TextBox 32">
            <a:extLst>
              <a:ext uri="{FF2B5EF4-FFF2-40B4-BE49-F238E27FC236}">
                <a16:creationId xmlns:a16="http://schemas.microsoft.com/office/drawing/2014/main" id="{E07A5F8E-AD0D-41DD-9757-071BD3847E6D}"/>
              </a:ext>
            </a:extLst>
          </p:cNvPr>
          <p:cNvSpPr txBox="1"/>
          <p:nvPr/>
        </p:nvSpPr>
        <p:spPr>
          <a:xfrm>
            <a:off x="4316125" y="1166890"/>
            <a:ext cx="7325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cs typeface="Arial" pitchFamily="34" charset="0"/>
              </a:rPr>
              <a:t> STEP3:</a:t>
            </a:r>
            <a:r>
              <a:rPr lang="zh-TW" altLang="en-US" sz="3600" b="1" dirty="0">
                <a:cs typeface="Arial" pitchFamily="34" charset="0"/>
              </a:rPr>
              <a:t>將網頁自動向下滑動</a:t>
            </a:r>
            <a:endParaRPr lang="ko-KR" altLang="en-US" sz="3600" b="1" dirty="0">
              <a:cs typeface="Arial" pitchFamily="34" charset="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4D4CA98-96DF-4434-BB0E-CC338880A206}"/>
              </a:ext>
            </a:extLst>
          </p:cNvPr>
          <p:cNvGrpSpPr/>
          <p:nvPr/>
        </p:nvGrpSpPr>
        <p:grpSpPr>
          <a:xfrm>
            <a:off x="4022339" y="1955198"/>
            <a:ext cx="7292455" cy="4504442"/>
            <a:chOff x="550451" y="716992"/>
            <a:chExt cx="9766802" cy="6032810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348D390-7953-4519-839C-81E379498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451" y="716992"/>
              <a:ext cx="9766802" cy="6032810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4EA894E-6219-45E7-90DD-3DF006F0D2B2}"/>
                </a:ext>
              </a:extLst>
            </p:cNvPr>
            <p:cNvSpPr/>
            <p:nvPr/>
          </p:nvSpPr>
          <p:spPr>
            <a:xfrm>
              <a:off x="1085533" y="6059365"/>
              <a:ext cx="1578428" cy="163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6198D5A-3F80-4CC4-B6A5-F7B55A0719FF}"/>
                </a:ext>
              </a:extLst>
            </p:cNvPr>
            <p:cNvSpPr/>
            <p:nvPr/>
          </p:nvSpPr>
          <p:spPr>
            <a:xfrm>
              <a:off x="1645919" y="5175445"/>
              <a:ext cx="1150121" cy="163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DDCEF2E-3AF5-4B18-84D1-62EE3CD9D206}"/>
                </a:ext>
              </a:extLst>
            </p:cNvPr>
            <p:cNvSpPr/>
            <p:nvPr/>
          </p:nvSpPr>
          <p:spPr>
            <a:xfrm>
              <a:off x="1618273" y="3845238"/>
              <a:ext cx="1150121" cy="163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3024610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15A12"/>
      </a:accent1>
      <a:accent2>
        <a:srgbClr val="D15A12"/>
      </a:accent2>
      <a:accent3>
        <a:srgbClr val="D15A12"/>
      </a:accent3>
      <a:accent4>
        <a:srgbClr val="D15A12"/>
      </a:accent4>
      <a:accent5>
        <a:srgbClr val="D15A12"/>
      </a:accent5>
      <a:accent6>
        <a:srgbClr val="D15A12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15A1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Cover and End Slide Master">
  <a:themeElements>
    <a:clrScheme name="ALLPPT-COLOR-A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15A12"/>
      </a:accent1>
      <a:accent2>
        <a:srgbClr val="D15A12"/>
      </a:accent2>
      <a:accent3>
        <a:srgbClr val="D15A12"/>
      </a:accent3>
      <a:accent4>
        <a:srgbClr val="D15A12"/>
      </a:accent4>
      <a:accent5>
        <a:srgbClr val="D15A12"/>
      </a:accent5>
      <a:accent6>
        <a:srgbClr val="D15A12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647</Words>
  <Application>Microsoft Office PowerPoint</Application>
  <PresentationFormat>寬螢幕</PresentationFormat>
  <Paragraphs>91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21</vt:i4>
      </vt:variant>
    </vt:vector>
  </HeadingPairs>
  <TitlesOfParts>
    <vt:vector size="31" baseType="lpstr">
      <vt:lpstr>Arial Unicode MS</vt:lpstr>
      <vt:lpstr>맑은 고딕</vt:lpstr>
      <vt:lpstr>新細明體</vt:lpstr>
      <vt:lpstr>標楷體</vt:lpstr>
      <vt:lpstr>Arial</vt:lpstr>
      <vt:lpstr>Calibri</vt:lpstr>
      <vt:lpstr>Calibri Light</vt:lpstr>
      <vt:lpstr>Office 佈景主題</vt:lpstr>
      <vt:lpstr>Contents Slide Master</vt:lpstr>
      <vt:lpstr>Cover and End Slide Master</vt:lpstr>
      <vt:lpstr>法律二手書買賣爬蟲與通知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iris</dc:creator>
  <cp:lastModifiedBy>terry</cp:lastModifiedBy>
  <cp:revision>48</cp:revision>
  <dcterms:created xsi:type="dcterms:W3CDTF">2021-11-04T08:14:11Z</dcterms:created>
  <dcterms:modified xsi:type="dcterms:W3CDTF">2022-01-05T14:59:43Z</dcterms:modified>
</cp:coreProperties>
</file>